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139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0.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pattFill prst="dkDnDiag">
          <a:fgClr>
            <a:schemeClr val="accent1"/>
          </a:fgClr>
          <a:bgClr>
            <a:schemeClr val="bg1"/>
          </a:bgClr>
        </a:pattFill>
        <a:effectLst/>
      </p:bgPr>
    </p:bg>
    <p:spTree>
      <p:nvGrpSpPr>
        <p:cNvPr id="1" name=""/>
        <p:cNvGrpSpPr/>
        <p:nvPr/>
      </p:nvGrpSpPr>
      <p:grpSpPr>
        <a:xfrm>
          <a:off x="0" y="0"/>
          <a:ext cx="0" cy="0"/>
          <a:chOff x="0" y="0"/>
          <a:chExt cx="0" cy="0"/>
        </a:xfrm>
      </p:grpSpPr>
      <p:sp>
        <p:nvSpPr>
          <p:cNvPr id="2" name="Text 0"/>
          <p:cNvSpPr/>
          <p:nvPr/>
        </p:nvSpPr>
        <p:spPr>
          <a:xfrm>
            <a:off x="6282478" y="458004"/>
            <a:ext cx="7618717" cy="442949"/>
          </a:xfrm>
          <a:prstGeom prst="rect">
            <a:avLst/>
          </a:prstGeom>
          <a:noFill/>
          <a:ln/>
        </p:spPr>
        <p:txBody>
          <a:bodyPr wrap="none" lIns="0" tIns="0" rIns="0" bIns="0" rtlCol="0" anchor="t"/>
          <a:lstStyle/>
          <a:p>
            <a:pPr marL="0" indent="0" algn="l">
              <a:lnSpc>
                <a:spcPts val="2750"/>
              </a:lnSpc>
              <a:buNone/>
            </a:pPr>
            <a:r>
              <a:rPr lang="en-US" sz="3600" b="1" dirty="0">
                <a:solidFill>
                  <a:srgbClr val="000000"/>
                </a:solidFill>
                <a:latin typeface="Inter Bold" pitchFamily="34" charset="0"/>
                <a:ea typeface="Inter Bold" pitchFamily="34" charset="-122"/>
                <a:cs typeface="Inter Bold" pitchFamily="34" charset="-120"/>
              </a:rPr>
              <a:t>Railway Rescheduling Automation System</a:t>
            </a:r>
            <a:endParaRPr lang="en-US" sz="3600" dirty="0"/>
          </a:p>
        </p:txBody>
      </p:sp>
      <p:sp>
        <p:nvSpPr>
          <p:cNvPr id="3" name="Text 1"/>
          <p:cNvSpPr/>
          <p:nvPr/>
        </p:nvSpPr>
        <p:spPr>
          <a:xfrm>
            <a:off x="396835" y="581833"/>
            <a:ext cx="2508411" cy="346933"/>
          </a:xfrm>
          <a:prstGeom prst="rect">
            <a:avLst/>
          </a:prstGeom>
          <a:noFill/>
          <a:ln/>
        </p:spPr>
        <p:txBody>
          <a:bodyPr wrap="none" lIns="0" tIns="0" rIns="0" bIns="0" rtlCol="0" anchor="t"/>
          <a:lstStyle/>
          <a:p>
            <a:pPr marL="0" indent="0" algn="l">
              <a:lnSpc>
                <a:spcPts val="1400"/>
              </a:lnSpc>
              <a:buNone/>
            </a:pPr>
            <a:r>
              <a:rPr lang="en-US" sz="2400" b="1" dirty="0">
                <a:solidFill>
                  <a:srgbClr val="272525"/>
                </a:solidFill>
                <a:latin typeface="Inter" pitchFamily="34" charset="0"/>
                <a:ea typeface="Inter" pitchFamily="34" charset="-122"/>
                <a:cs typeface="Inter" pitchFamily="34" charset="-120"/>
              </a:rPr>
              <a:t>BCSE497J Project-I</a:t>
            </a:r>
            <a:endParaRPr lang="en-US" sz="2400" b="1" dirty="0"/>
          </a:p>
        </p:txBody>
      </p:sp>
      <p:sp>
        <p:nvSpPr>
          <p:cNvPr id="5" name="Text 2"/>
          <p:cNvSpPr/>
          <p:nvPr/>
        </p:nvSpPr>
        <p:spPr>
          <a:xfrm>
            <a:off x="9548288" y="3085556"/>
            <a:ext cx="2234853" cy="380643"/>
          </a:xfrm>
          <a:prstGeom prst="rect">
            <a:avLst/>
          </a:prstGeom>
          <a:noFill/>
          <a:ln/>
        </p:spPr>
        <p:txBody>
          <a:bodyPr wrap="none" lIns="0" tIns="0" rIns="0" bIns="0" rtlCol="0" anchor="t"/>
          <a:lstStyle/>
          <a:p>
            <a:pPr marL="0" indent="0" algn="l">
              <a:lnSpc>
                <a:spcPts val="1400"/>
              </a:lnSpc>
              <a:buNone/>
            </a:pPr>
            <a:r>
              <a:rPr lang="en-US" sz="2400" b="1" dirty="0">
                <a:solidFill>
                  <a:srgbClr val="272525"/>
                </a:solidFill>
                <a:latin typeface="Inter" pitchFamily="34" charset="0"/>
                <a:ea typeface="Inter" pitchFamily="34" charset="-122"/>
                <a:cs typeface="Inter" pitchFamily="34" charset="-120"/>
              </a:rPr>
              <a:t>Presented by:</a:t>
            </a:r>
            <a:endParaRPr lang="en-US" sz="2400" b="1" dirty="0"/>
          </a:p>
        </p:txBody>
      </p:sp>
      <p:sp>
        <p:nvSpPr>
          <p:cNvPr id="6" name="Text 3"/>
          <p:cNvSpPr/>
          <p:nvPr/>
        </p:nvSpPr>
        <p:spPr>
          <a:xfrm>
            <a:off x="9548288" y="3956175"/>
            <a:ext cx="2981703" cy="556602"/>
          </a:xfrm>
          <a:prstGeom prst="rect">
            <a:avLst/>
          </a:prstGeom>
          <a:noFill/>
          <a:ln/>
        </p:spPr>
        <p:txBody>
          <a:bodyPr wrap="none" lIns="0" tIns="0" rIns="0" bIns="0" rtlCol="0" anchor="t"/>
          <a:lstStyle/>
          <a:p>
            <a:pPr marL="0" indent="0" algn="l">
              <a:lnSpc>
                <a:spcPts val="1400"/>
              </a:lnSpc>
              <a:buNone/>
            </a:pPr>
            <a:r>
              <a:rPr lang="en-US" sz="1600" b="1" dirty="0">
                <a:solidFill>
                  <a:srgbClr val="272525"/>
                </a:solidFill>
                <a:latin typeface="Inter" pitchFamily="34" charset="0"/>
                <a:ea typeface="Inter" pitchFamily="34" charset="-122"/>
                <a:cs typeface="Inter" pitchFamily="34" charset="-120"/>
              </a:rPr>
              <a:t>PREETI AMBWANI</a:t>
            </a:r>
            <a:r>
              <a:rPr lang="en-US" sz="1600" dirty="0">
                <a:solidFill>
                  <a:srgbClr val="272525"/>
                </a:solidFill>
                <a:latin typeface="Inter" pitchFamily="34" charset="0"/>
                <a:ea typeface="Inter" pitchFamily="34" charset="-122"/>
                <a:cs typeface="Inter" pitchFamily="34" charset="-120"/>
              </a:rPr>
              <a:t> (22BCE0984)</a:t>
            </a:r>
            <a:endParaRPr lang="en-US" sz="1600" dirty="0"/>
          </a:p>
        </p:txBody>
      </p:sp>
      <p:sp>
        <p:nvSpPr>
          <p:cNvPr id="7" name="Text 4"/>
          <p:cNvSpPr/>
          <p:nvPr/>
        </p:nvSpPr>
        <p:spPr>
          <a:xfrm>
            <a:off x="9548288" y="4265142"/>
            <a:ext cx="2234853" cy="380643"/>
          </a:xfrm>
          <a:prstGeom prst="rect">
            <a:avLst/>
          </a:prstGeom>
          <a:noFill/>
          <a:ln/>
        </p:spPr>
        <p:txBody>
          <a:bodyPr wrap="none" lIns="0" tIns="0" rIns="0" bIns="0" rtlCol="0" anchor="t"/>
          <a:lstStyle/>
          <a:p>
            <a:pPr marL="0" indent="0" algn="l">
              <a:lnSpc>
                <a:spcPts val="1400"/>
              </a:lnSpc>
              <a:buNone/>
            </a:pPr>
            <a:r>
              <a:rPr lang="en-US" sz="1600" b="1" dirty="0">
                <a:solidFill>
                  <a:srgbClr val="272525"/>
                </a:solidFill>
                <a:latin typeface="Inter" pitchFamily="34" charset="0"/>
                <a:ea typeface="Inter" pitchFamily="34" charset="-122"/>
                <a:cs typeface="Inter" pitchFamily="34" charset="-120"/>
              </a:rPr>
              <a:t>ADITYA SHARMA</a:t>
            </a:r>
            <a:r>
              <a:rPr lang="en-US" sz="1600" dirty="0">
                <a:solidFill>
                  <a:srgbClr val="272525"/>
                </a:solidFill>
                <a:latin typeface="Inter" pitchFamily="34" charset="0"/>
                <a:ea typeface="Inter" pitchFamily="34" charset="-122"/>
                <a:cs typeface="Inter" pitchFamily="34" charset="-120"/>
              </a:rPr>
              <a:t> (22BDS0009)</a:t>
            </a:r>
            <a:endParaRPr lang="en-US" sz="1600" dirty="0"/>
          </a:p>
        </p:txBody>
      </p:sp>
      <p:sp>
        <p:nvSpPr>
          <p:cNvPr id="8" name="Text 5"/>
          <p:cNvSpPr/>
          <p:nvPr/>
        </p:nvSpPr>
        <p:spPr>
          <a:xfrm>
            <a:off x="9507381" y="4983535"/>
            <a:ext cx="4551519" cy="328354"/>
          </a:xfrm>
          <a:prstGeom prst="rect">
            <a:avLst/>
          </a:prstGeom>
          <a:noFill/>
          <a:ln/>
        </p:spPr>
        <p:txBody>
          <a:bodyPr wrap="none" lIns="0" tIns="0" rIns="0" bIns="0" rtlCol="0" anchor="t"/>
          <a:lstStyle/>
          <a:p>
            <a:pPr marL="0" indent="0" algn="l">
              <a:lnSpc>
                <a:spcPts val="1400"/>
              </a:lnSpc>
              <a:buNone/>
            </a:pPr>
            <a:r>
              <a:rPr lang="en-US" sz="1600" b="1" dirty="0">
                <a:solidFill>
                  <a:srgbClr val="272525"/>
                </a:solidFill>
                <a:latin typeface="Inter" pitchFamily="34" charset="0"/>
                <a:ea typeface="Inter" pitchFamily="34" charset="-122"/>
                <a:cs typeface="Inter" pitchFamily="34" charset="-120"/>
              </a:rPr>
              <a:t>Under the Supervision of: Professor Tamizharasi T</a:t>
            </a:r>
            <a:endParaRPr lang="en-US" sz="1600" b="1" dirty="0"/>
          </a:p>
        </p:txBody>
      </p:sp>
      <p:sp>
        <p:nvSpPr>
          <p:cNvPr id="9" name="Text 6"/>
          <p:cNvSpPr/>
          <p:nvPr/>
        </p:nvSpPr>
        <p:spPr>
          <a:xfrm>
            <a:off x="9507381" y="5417490"/>
            <a:ext cx="4636882" cy="380643"/>
          </a:xfrm>
          <a:prstGeom prst="rect">
            <a:avLst/>
          </a:prstGeom>
          <a:noFill/>
          <a:ln/>
        </p:spPr>
        <p:txBody>
          <a:bodyPr wrap="none" lIns="0" tIns="0" rIns="0" bIns="0" rtlCol="0" anchor="t"/>
          <a:lstStyle/>
          <a:p>
            <a:pPr marL="0" indent="0" algn="l">
              <a:lnSpc>
                <a:spcPts val="1400"/>
              </a:lnSpc>
              <a:buNone/>
            </a:pPr>
            <a:r>
              <a:rPr lang="en-US" sz="1600" b="1" dirty="0">
                <a:solidFill>
                  <a:srgbClr val="272525"/>
                </a:solidFill>
                <a:latin typeface="Inter" pitchFamily="34" charset="0"/>
                <a:ea typeface="Inter" pitchFamily="34" charset="-122"/>
                <a:cs typeface="Inter" pitchFamily="34" charset="-120"/>
              </a:rPr>
              <a:t>School of Computer Science and Engineering (SCOPE)</a:t>
            </a:r>
            <a:endParaRPr lang="en-US" sz="1600" b="1" dirty="0"/>
          </a:p>
        </p:txBody>
      </p:sp>
      <p:sp>
        <p:nvSpPr>
          <p:cNvPr id="10" name="Text 7"/>
          <p:cNvSpPr/>
          <p:nvPr/>
        </p:nvSpPr>
        <p:spPr>
          <a:xfrm>
            <a:off x="9507381" y="5903734"/>
            <a:ext cx="2234853" cy="380643"/>
          </a:xfrm>
          <a:prstGeom prst="rect">
            <a:avLst/>
          </a:prstGeom>
          <a:noFill/>
          <a:ln/>
        </p:spPr>
        <p:txBody>
          <a:bodyPr wrap="none" lIns="0" tIns="0" rIns="0" bIns="0" rtlCol="0" anchor="t"/>
          <a:lstStyle/>
          <a:p>
            <a:pPr marL="0" indent="0" algn="l">
              <a:lnSpc>
                <a:spcPts val="1400"/>
              </a:lnSpc>
              <a:buNone/>
            </a:pPr>
            <a:r>
              <a:rPr lang="en-US" sz="1600" b="1" dirty="0">
                <a:solidFill>
                  <a:srgbClr val="272525"/>
                </a:solidFill>
                <a:latin typeface="Inter" pitchFamily="34" charset="0"/>
                <a:ea typeface="Inter" pitchFamily="34" charset="-122"/>
                <a:cs typeface="Inter" pitchFamily="34" charset="-120"/>
              </a:rPr>
              <a:t>September 2025</a:t>
            </a:r>
            <a:endParaRPr lang="en-US" sz="1600" b="1" dirty="0"/>
          </a:p>
        </p:txBody>
      </p:sp>
      <p:pic>
        <p:nvPicPr>
          <p:cNvPr id="12" name="Picture 11">
            <a:extLst>
              <a:ext uri="{FF2B5EF4-FFF2-40B4-BE49-F238E27FC236}">
                <a16:creationId xmlns:a16="http://schemas.microsoft.com/office/drawing/2014/main" id="{3ED5DC34-BB73-7E33-050B-6BF4D7FB2EC7}"/>
              </a:ext>
            </a:extLst>
          </p:cNvPr>
          <p:cNvPicPr>
            <a:picLocks noChangeAspect="1"/>
          </p:cNvPicPr>
          <p:nvPr/>
        </p:nvPicPr>
        <p:blipFill>
          <a:blip r:embed="rId3"/>
          <a:stretch>
            <a:fillRect/>
          </a:stretch>
        </p:blipFill>
        <p:spPr>
          <a:xfrm>
            <a:off x="11742234" y="7611090"/>
            <a:ext cx="2847260" cy="556603"/>
          </a:xfrm>
          <a:prstGeom prst="rect">
            <a:avLst/>
          </a:prstGeom>
        </p:spPr>
      </p:pic>
      <p:pic>
        <p:nvPicPr>
          <p:cNvPr id="13" name="Picture 12">
            <a:extLst>
              <a:ext uri="{FF2B5EF4-FFF2-40B4-BE49-F238E27FC236}">
                <a16:creationId xmlns:a16="http://schemas.microsoft.com/office/drawing/2014/main" id="{5E82BB2C-6C43-34C8-E0EE-FAA01C439E07}"/>
              </a:ext>
            </a:extLst>
          </p:cNvPr>
          <p:cNvPicPr>
            <a:picLocks noChangeAspect="1"/>
          </p:cNvPicPr>
          <p:nvPr/>
        </p:nvPicPr>
        <p:blipFill>
          <a:blip r:embed="rId4"/>
          <a:stretch>
            <a:fillRect/>
          </a:stretch>
        </p:blipFill>
        <p:spPr>
          <a:xfrm>
            <a:off x="0" y="1258394"/>
            <a:ext cx="9248172" cy="6165449"/>
          </a:xfrm>
          <a:prstGeom prst="rect">
            <a:avLst/>
          </a:prstGeom>
        </p:spPr>
      </p:pic>
      <p:sp>
        <p:nvSpPr>
          <p:cNvPr id="14" name="TextBox 13">
            <a:extLst>
              <a:ext uri="{FF2B5EF4-FFF2-40B4-BE49-F238E27FC236}">
                <a16:creationId xmlns:a16="http://schemas.microsoft.com/office/drawing/2014/main" id="{8ED064FC-C62D-23A0-DA9B-8465F26F8532}"/>
              </a:ext>
            </a:extLst>
          </p:cNvPr>
          <p:cNvSpPr txBox="1"/>
          <p:nvPr/>
        </p:nvSpPr>
        <p:spPr>
          <a:xfrm>
            <a:off x="6757194" y="7654641"/>
            <a:ext cx="1426353" cy="369332"/>
          </a:xfrm>
          <a:prstGeom prst="rect">
            <a:avLst/>
          </a:prstGeom>
          <a:noFill/>
        </p:spPr>
        <p:txBody>
          <a:bodyPr wrap="none" rtlCol="0">
            <a:spAutoFit/>
          </a:bodyPr>
          <a:lstStyle/>
          <a:p>
            <a:r>
              <a:rPr lang="en-US" b="1" dirty="0">
                <a:latin typeface="Arial Black" panose="020B0A04020102020204" pitchFamily="34" charset="0"/>
              </a:rPr>
              <a:t>REVIEW-2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5699522" y="539353"/>
            <a:ext cx="7772638" cy="1224439"/>
          </a:xfrm>
          <a:prstGeom prst="rect">
            <a:avLst/>
          </a:prstGeom>
          <a:noFill/>
          <a:ln/>
        </p:spPr>
        <p:txBody>
          <a:bodyPr wrap="square" lIns="0" tIns="0" rIns="0" bIns="0" rtlCol="0" anchor="t"/>
          <a:lstStyle/>
          <a:p>
            <a:pPr marL="0" indent="0" algn="l">
              <a:lnSpc>
                <a:spcPts val="4800"/>
              </a:lnSpc>
              <a:buNone/>
            </a:pPr>
            <a:r>
              <a:rPr lang="en-US" sz="3850" b="1" dirty="0">
                <a:solidFill>
                  <a:srgbClr val="000000"/>
                </a:solidFill>
                <a:latin typeface="Inter Bold" pitchFamily="34" charset="0"/>
                <a:ea typeface="Inter Bold" pitchFamily="34" charset="-122"/>
                <a:cs typeface="Inter Bold" pitchFamily="34" charset="-120"/>
              </a:rPr>
              <a:t>System Design: Module Design</a:t>
            </a:r>
            <a:endParaRPr lang="en-US" sz="3850" dirty="0"/>
          </a:p>
        </p:txBody>
      </p:sp>
      <p:sp>
        <p:nvSpPr>
          <p:cNvPr id="4" name="Text 1"/>
          <p:cNvSpPr/>
          <p:nvPr/>
        </p:nvSpPr>
        <p:spPr>
          <a:xfrm>
            <a:off x="5699522" y="2057638"/>
            <a:ext cx="5069205" cy="367308"/>
          </a:xfrm>
          <a:prstGeom prst="rect">
            <a:avLst/>
          </a:prstGeom>
          <a:noFill/>
          <a:ln/>
        </p:spPr>
        <p:txBody>
          <a:bodyPr wrap="none" lIns="0" tIns="0" rIns="0" bIns="0" rtlCol="0" anchor="t"/>
          <a:lstStyle/>
          <a:p>
            <a:pPr marL="0" indent="0" algn="l">
              <a:lnSpc>
                <a:spcPts val="2850"/>
              </a:lnSpc>
              <a:buNone/>
            </a:pPr>
            <a:r>
              <a:rPr lang="en-US" sz="2300" b="1" dirty="0">
                <a:solidFill>
                  <a:srgbClr val="000000"/>
                </a:solidFill>
                <a:latin typeface="Inter Bold" pitchFamily="34" charset="0"/>
                <a:ea typeface="Inter Bold" pitchFamily="34" charset="-122"/>
                <a:cs typeface="Inter Bold" pitchFamily="34" charset="-120"/>
              </a:rPr>
              <a:t>Module Design and Implementation</a:t>
            </a:r>
            <a:endParaRPr lang="en-US" sz="2300" dirty="0"/>
          </a:p>
        </p:txBody>
      </p:sp>
      <p:pic>
        <p:nvPicPr>
          <p:cNvPr id="5" name="Image 1" descr="preencoded.png"/>
          <p:cNvPicPr>
            <a:picLocks noChangeAspect="1"/>
          </p:cNvPicPr>
          <p:nvPr/>
        </p:nvPicPr>
        <p:blipFill>
          <a:blip r:embed="rId3"/>
          <a:stretch>
            <a:fillRect/>
          </a:stretch>
        </p:blipFill>
        <p:spPr>
          <a:xfrm>
            <a:off x="5772984" y="2688074"/>
            <a:ext cx="293846" cy="367308"/>
          </a:xfrm>
          <a:prstGeom prst="rect">
            <a:avLst/>
          </a:prstGeom>
        </p:spPr>
      </p:pic>
      <p:sp>
        <p:nvSpPr>
          <p:cNvPr id="6" name="Text 2"/>
          <p:cNvSpPr/>
          <p:nvPr/>
        </p:nvSpPr>
        <p:spPr>
          <a:xfrm>
            <a:off x="6336149" y="2718792"/>
            <a:ext cx="2777133" cy="3061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Data Collection Module</a:t>
            </a:r>
            <a:endParaRPr lang="en-US" sz="1900" dirty="0"/>
          </a:p>
        </p:txBody>
      </p:sp>
      <p:sp>
        <p:nvSpPr>
          <p:cNvPr id="7" name="Text 3"/>
          <p:cNvSpPr/>
          <p:nvPr/>
        </p:nvSpPr>
        <p:spPr>
          <a:xfrm>
            <a:off x="6336149" y="3142417"/>
            <a:ext cx="7136011" cy="313492"/>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Integrates synthetic dataset with real-world API data.</a:t>
            </a:r>
            <a:endParaRPr lang="en-US" sz="1500" dirty="0"/>
          </a:p>
        </p:txBody>
      </p:sp>
      <p:pic>
        <p:nvPicPr>
          <p:cNvPr id="8" name="Image 2" descr="preencoded.png"/>
          <p:cNvPicPr>
            <a:picLocks noChangeAspect="1"/>
          </p:cNvPicPr>
          <p:nvPr/>
        </p:nvPicPr>
        <p:blipFill>
          <a:blip r:embed="rId3"/>
          <a:stretch>
            <a:fillRect/>
          </a:stretch>
        </p:blipFill>
        <p:spPr>
          <a:xfrm>
            <a:off x="5772984" y="3817025"/>
            <a:ext cx="293846" cy="367308"/>
          </a:xfrm>
          <a:prstGeom prst="rect">
            <a:avLst/>
          </a:prstGeom>
        </p:spPr>
      </p:pic>
      <p:sp>
        <p:nvSpPr>
          <p:cNvPr id="9" name="Text 4"/>
          <p:cNvSpPr/>
          <p:nvPr/>
        </p:nvSpPr>
        <p:spPr>
          <a:xfrm>
            <a:off x="6336149" y="3847743"/>
            <a:ext cx="2688788" cy="3061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Preprocessing Module</a:t>
            </a:r>
            <a:endParaRPr lang="en-US" sz="1900" dirty="0"/>
          </a:p>
        </p:txBody>
      </p:sp>
      <p:sp>
        <p:nvSpPr>
          <p:cNvPr id="10" name="Text 5"/>
          <p:cNvSpPr/>
          <p:nvPr/>
        </p:nvSpPr>
        <p:spPr>
          <a:xfrm>
            <a:off x="6336149" y="4271367"/>
            <a:ext cx="7136011" cy="313492"/>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Cleans and prepares raw data for analysis.</a:t>
            </a:r>
            <a:endParaRPr lang="en-US" sz="1500" dirty="0"/>
          </a:p>
        </p:txBody>
      </p:sp>
      <p:pic>
        <p:nvPicPr>
          <p:cNvPr id="11" name="Image 3" descr="preencoded.png"/>
          <p:cNvPicPr>
            <a:picLocks noChangeAspect="1"/>
          </p:cNvPicPr>
          <p:nvPr/>
        </p:nvPicPr>
        <p:blipFill>
          <a:blip r:embed="rId3"/>
          <a:stretch>
            <a:fillRect/>
          </a:stretch>
        </p:blipFill>
        <p:spPr>
          <a:xfrm>
            <a:off x="5772984" y="4945975"/>
            <a:ext cx="293846" cy="367308"/>
          </a:xfrm>
          <a:prstGeom prst="rect">
            <a:avLst/>
          </a:prstGeom>
        </p:spPr>
      </p:pic>
      <p:sp>
        <p:nvSpPr>
          <p:cNvPr id="12" name="Text 6"/>
          <p:cNvSpPr/>
          <p:nvPr/>
        </p:nvSpPr>
        <p:spPr>
          <a:xfrm>
            <a:off x="6336149" y="4976693"/>
            <a:ext cx="2448997" cy="3061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Prediction Module</a:t>
            </a:r>
            <a:endParaRPr lang="en-US" sz="1900" dirty="0"/>
          </a:p>
        </p:txBody>
      </p:sp>
      <p:sp>
        <p:nvSpPr>
          <p:cNvPr id="13" name="Text 7"/>
          <p:cNvSpPr/>
          <p:nvPr/>
        </p:nvSpPr>
        <p:spPr>
          <a:xfrm>
            <a:off x="6336149" y="5400318"/>
            <a:ext cx="7136011" cy="313492"/>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Utilizes ML-based models for delay forecasting.</a:t>
            </a:r>
            <a:endParaRPr lang="en-US" sz="1500" dirty="0"/>
          </a:p>
        </p:txBody>
      </p:sp>
      <p:pic>
        <p:nvPicPr>
          <p:cNvPr id="14" name="Image 4" descr="preencoded.png"/>
          <p:cNvPicPr>
            <a:picLocks noChangeAspect="1"/>
          </p:cNvPicPr>
          <p:nvPr/>
        </p:nvPicPr>
        <p:blipFill>
          <a:blip r:embed="rId3"/>
          <a:stretch>
            <a:fillRect/>
          </a:stretch>
        </p:blipFill>
        <p:spPr>
          <a:xfrm>
            <a:off x="5772984" y="6074926"/>
            <a:ext cx="293846" cy="367308"/>
          </a:xfrm>
          <a:prstGeom prst="rect">
            <a:avLst/>
          </a:prstGeom>
        </p:spPr>
      </p:pic>
      <p:sp>
        <p:nvSpPr>
          <p:cNvPr id="15" name="Text 8"/>
          <p:cNvSpPr/>
          <p:nvPr/>
        </p:nvSpPr>
        <p:spPr>
          <a:xfrm>
            <a:off x="6336149" y="6105644"/>
            <a:ext cx="2584490" cy="306110"/>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Rescheduling Module</a:t>
            </a:r>
            <a:endParaRPr lang="en-US" sz="1900" dirty="0"/>
          </a:p>
        </p:txBody>
      </p:sp>
      <p:sp>
        <p:nvSpPr>
          <p:cNvPr id="16" name="Text 9"/>
          <p:cNvSpPr/>
          <p:nvPr/>
        </p:nvSpPr>
        <p:spPr>
          <a:xfrm>
            <a:off x="6336149" y="6529268"/>
            <a:ext cx="7136011" cy="313492"/>
          </a:xfrm>
          <a:prstGeom prst="rect">
            <a:avLst/>
          </a:prstGeom>
          <a:noFill/>
          <a:ln/>
        </p:spPr>
        <p:txBody>
          <a:bodyPr wrap="non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Optimizes schedules by analyzing 15-minute intervals.</a:t>
            </a:r>
            <a:endParaRPr lang="en-US" sz="1500" dirty="0"/>
          </a:p>
        </p:txBody>
      </p:sp>
      <p:sp>
        <p:nvSpPr>
          <p:cNvPr id="17" name="Text 10"/>
          <p:cNvSpPr/>
          <p:nvPr/>
        </p:nvSpPr>
        <p:spPr>
          <a:xfrm>
            <a:off x="5699522" y="7063145"/>
            <a:ext cx="7772638" cy="626983"/>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Inter" pitchFamily="34" charset="0"/>
                <a:ea typeface="Inter" pitchFamily="34" charset="-122"/>
                <a:cs typeface="Inter" pitchFamily="34" charset="-120"/>
              </a:rPr>
              <a:t>Current progress: Approximately 40% completed, including synthetic data generation and initial prediction model implementation.</a:t>
            </a:r>
            <a:endParaRPr lang="en-US" sz="1500" dirty="0"/>
          </a:p>
        </p:txBody>
      </p:sp>
      <p:pic>
        <p:nvPicPr>
          <p:cNvPr id="18" name="Picture 17">
            <a:extLst>
              <a:ext uri="{FF2B5EF4-FFF2-40B4-BE49-F238E27FC236}">
                <a16:creationId xmlns:a16="http://schemas.microsoft.com/office/drawing/2014/main" id="{57B329A5-1EFB-04E8-4FB9-2B7EACE99C35}"/>
              </a:ext>
            </a:extLst>
          </p:cNvPr>
          <p:cNvPicPr>
            <a:picLocks noChangeAspect="1"/>
          </p:cNvPicPr>
          <p:nvPr/>
        </p:nvPicPr>
        <p:blipFill>
          <a:blip r:embed="rId4"/>
          <a:stretch>
            <a:fillRect/>
          </a:stretch>
        </p:blipFill>
        <p:spPr>
          <a:xfrm>
            <a:off x="11742234" y="7611090"/>
            <a:ext cx="2847260" cy="556603"/>
          </a:xfrm>
          <a:prstGeom prst="rect">
            <a:avLst/>
          </a:prstGeom>
        </p:spPr>
      </p:pic>
      <p:pic>
        <p:nvPicPr>
          <p:cNvPr id="20" name="Picture 19">
            <a:extLst>
              <a:ext uri="{FF2B5EF4-FFF2-40B4-BE49-F238E27FC236}">
                <a16:creationId xmlns:a16="http://schemas.microsoft.com/office/drawing/2014/main" id="{693FE327-CB8B-87A4-F861-1171B8AF8D84}"/>
              </a:ext>
            </a:extLst>
          </p:cNvPr>
          <p:cNvPicPr>
            <a:picLocks noChangeAspect="1"/>
          </p:cNvPicPr>
          <p:nvPr/>
        </p:nvPicPr>
        <p:blipFill>
          <a:blip r:embed="rId5"/>
          <a:stretch>
            <a:fillRect/>
          </a:stretch>
        </p:blipFill>
        <p:spPr>
          <a:xfrm>
            <a:off x="-1" y="0"/>
            <a:ext cx="5386039"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26DC1A-141C-2691-1E9D-638C5D218DED}"/>
              </a:ext>
            </a:extLst>
          </p:cNvPr>
          <p:cNvPicPr>
            <a:picLocks noChangeAspect="1"/>
          </p:cNvPicPr>
          <p:nvPr/>
        </p:nvPicPr>
        <p:blipFill>
          <a:blip r:embed="rId2"/>
          <a:stretch>
            <a:fillRect/>
          </a:stretch>
        </p:blipFill>
        <p:spPr>
          <a:xfrm>
            <a:off x="11742234" y="7611090"/>
            <a:ext cx="2847260" cy="556603"/>
          </a:xfrm>
          <a:prstGeom prst="rect">
            <a:avLst/>
          </a:prstGeom>
        </p:spPr>
      </p:pic>
      <p:pic>
        <p:nvPicPr>
          <p:cNvPr id="3" name="Picture 2">
            <a:extLst>
              <a:ext uri="{FF2B5EF4-FFF2-40B4-BE49-F238E27FC236}">
                <a16:creationId xmlns:a16="http://schemas.microsoft.com/office/drawing/2014/main" id="{3D2F436B-9888-55A0-1CB2-43B160A0E0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44" y="1432560"/>
            <a:ext cx="12164065" cy="5852160"/>
          </a:xfrm>
          <a:prstGeom prst="rect">
            <a:avLst/>
          </a:prstGeom>
        </p:spPr>
      </p:pic>
      <p:sp>
        <p:nvSpPr>
          <p:cNvPr id="5" name="Text 0">
            <a:extLst>
              <a:ext uri="{FF2B5EF4-FFF2-40B4-BE49-F238E27FC236}">
                <a16:creationId xmlns:a16="http://schemas.microsoft.com/office/drawing/2014/main" id="{D5960B1A-68C8-747C-F63D-FF900657420C}"/>
              </a:ext>
            </a:extLst>
          </p:cNvPr>
          <p:cNvSpPr/>
          <p:nvPr/>
        </p:nvSpPr>
        <p:spPr>
          <a:xfrm>
            <a:off x="670441" y="667940"/>
            <a:ext cx="7772638" cy="1224439"/>
          </a:xfrm>
          <a:prstGeom prst="rect">
            <a:avLst/>
          </a:prstGeom>
          <a:noFill/>
          <a:ln/>
        </p:spPr>
        <p:txBody>
          <a:bodyPr wrap="square" lIns="0" tIns="0" rIns="0" bIns="0" rtlCol="0" anchor="t"/>
          <a:lstStyle/>
          <a:p>
            <a:pPr marL="0" indent="0" algn="l">
              <a:lnSpc>
                <a:spcPts val="4800"/>
              </a:lnSpc>
              <a:buNone/>
            </a:pPr>
            <a:r>
              <a:rPr lang="en-US" sz="3850" b="1" dirty="0">
                <a:solidFill>
                  <a:srgbClr val="000000"/>
                </a:solidFill>
                <a:latin typeface="Inter Bold" pitchFamily="34" charset="0"/>
                <a:ea typeface="Inter Bold" pitchFamily="34" charset="-122"/>
                <a:cs typeface="Inter Bold" pitchFamily="34" charset="-120"/>
              </a:rPr>
              <a:t>System Design: Workflow Model</a:t>
            </a:r>
            <a:endParaRPr lang="en-US" sz="3850" dirty="0"/>
          </a:p>
        </p:txBody>
      </p:sp>
    </p:spTree>
    <p:extLst>
      <p:ext uri="{BB962C8B-B14F-4D97-AF65-F5344CB8AC3E}">
        <p14:creationId xmlns:p14="http://schemas.microsoft.com/office/powerpoint/2010/main" val="4080868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00DF65-10E1-F18F-4A83-B2460098E9BE}"/>
              </a:ext>
            </a:extLst>
          </p:cNvPr>
          <p:cNvPicPr>
            <a:picLocks noChangeAspect="1"/>
          </p:cNvPicPr>
          <p:nvPr/>
        </p:nvPicPr>
        <p:blipFill>
          <a:blip r:embed="rId2"/>
          <a:stretch>
            <a:fillRect/>
          </a:stretch>
        </p:blipFill>
        <p:spPr>
          <a:xfrm>
            <a:off x="11742234" y="7611090"/>
            <a:ext cx="2847260" cy="556603"/>
          </a:xfrm>
          <a:prstGeom prst="rect">
            <a:avLst/>
          </a:prstGeom>
        </p:spPr>
      </p:pic>
      <p:sp>
        <p:nvSpPr>
          <p:cNvPr id="5" name="TextBox 4">
            <a:extLst>
              <a:ext uri="{FF2B5EF4-FFF2-40B4-BE49-F238E27FC236}">
                <a16:creationId xmlns:a16="http://schemas.microsoft.com/office/drawing/2014/main" id="{E75B4F47-8EBB-E8DF-D96F-BE5FB21B9154}"/>
              </a:ext>
            </a:extLst>
          </p:cNvPr>
          <p:cNvSpPr txBox="1"/>
          <p:nvPr/>
        </p:nvSpPr>
        <p:spPr>
          <a:xfrm>
            <a:off x="868680" y="623343"/>
            <a:ext cx="7315200" cy="753283"/>
          </a:xfrm>
          <a:prstGeom prst="rect">
            <a:avLst/>
          </a:prstGeom>
          <a:noFill/>
        </p:spPr>
        <p:txBody>
          <a:bodyPr wrap="square">
            <a:spAutoFit/>
          </a:bodyPr>
          <a:lstStyle/>
          <a:p>
            <a:pPr marL="0" marR="0">
              <a:lnSpc>
                <a:spcPct val="107000"/>
              </a:lnSpc>
              <a:spcAft>
                <a:spcPts val="800"/>
              </a:spcAft>
              <a:buNone/>
            </a:pPr>
            <a:r>
              <a:rPr lang="en-US" sz="4200" b="1" dirty="0">
                <a:effectLst/>
                <a:latin typeface="Inter"/>
                <a:ea typeface="Batang" panose="02030600000101010101" pitchFamily="18" charset="-127"/>
              </a:rPr>
              <a:t>REFERENCES</a:t>
            </a:r>
            <a:endParaRPr lang="en-US" sz="4200" dirty="0">
              <a:effectLst/>
              <a:latin typeface="Inter"/>
              <a:ea typeface="Batang" panose="02030600000101010101" pitchFamily="18" charset="-127"/>
            </a:endParaRPr>
          </a:p>
        </p:txBody>
      </p:sp>
      <p:sp>
        <p:nvSpPr>
          <p:cNvPr id="7" name="TextBox 6">
            <a:extLst>
              <a:ext uri="{FF2B5EF4-FFF2-40B4-BE49-F238E27FC236}">
                <a16:creationId xmlns:a16="http://schemas.microsoft.com/office/drawing/2014/main" id="{2E7D3228-4DFF-2C26-45B3-AAA78DB63A96}"/>
              </a:ext>
            </a:extLst>
          </p:cNvPr>
          <p:cNvSpPr txBox="1"/>
          <p:nvPr/>
        </p:nvSpPr>
        <p:spPr>
          <a:xfrm>
            <a:off x="1203960" y="1798878"/>
            <a:ext cx="11948160" cy="4607928"/>
          </a:xfrm>
          <a:prstGeom prst="rect">
            <a:avLst/>
          </a:prstGeom>
          <a:noFill/>
        </p:spPr>
        <p:txBody>
          <a:bodyPr wrap="square">
            <a:spAutoFit/>
          </a:bodyPr>
          <a:lstStyle/>
          <a:p>
            <a:pPr marL="342900" marR="0" lvl="0" indent="-342900">
              <a:lnSpc>
                <a:spcPct val="150000"/>
              </a:lnSpc>
              <a:spcAft>
                <a:spcPts val="800"/>
              </a:spcAft>
              <a:buFont typeface="+mj-lt"/>
              <a:buAutoNum type="arabicPeriod"/>
              <a:tabLst>
                <a:tab pos="457200" algn="l"/>
              </a:tabLst>
            </a:pPr>
            <a:r>
              <a:rPr lang="en-US" sz="1800" dirty="0">
                <a:effectLst/>
                <a:latin typeface="Times New Roman" panose="02020603050405020304" pitchFamily="18" charset="0"/>
                <a:ea typeface="Batang" panose="02030600000101010101" pitchFamily="18" charset="-127"/>
              </a:rPr>
              <a:t>Oneto, L., et al. </a:t>
            </a:r>
            <a:r>
              <a:rPr lang="en-US" sz="1800" b="1" dirty="0">
                <a:effectLst/>
                <a:latin typeface="Times New Roman" panose="02020603050405020304" pitchFamily="18" charset="0"/>
                <a:ea typeface="Batang" panose="02030600000101010101" pitchFamily="18" charset="-127"/>
              </a:rPr>
              <a:t>“Advanced Analytics for Train Delay Prediction Systems by Including Exogenous Weather Data.”</a:t>
            </a:r>
            <a:r>
              <a:rPr lang="en-US" sz="1800" dirty="0">
                <a:effectLst/>
                <a:latin typeface="Times New Roman" panose="02020603050405020304" pitchFamily="18" charset="0"/>
                <a:ea typeface="Batang" panose="02030600000101010101" pitchFamily="18" charset="-127"/>
              </a:rPr>
              <a:t> </a:t>
            </a:r>
            <a:r>
              <a:rPr lang="en-US" sz="1800" i="1" dirty="0">
                <a:effectLst/>
                <a:latin typeface="Times New Roman" panose="02020603050405020304" pitchFamily="18" charset="0"/>
                <a:ea typeface="Batang" panose="02030600000101010101" pitchFamily="18" charset="-127"/>
              </a:rPr>
              <a:t>IEEE DSAA</a:t>
            </a:r>
            <a:r>
              <a:rPr lang="en-US" sz="1800" dirty="0">
                <a:effectLst/>
                <a:latin typeface="Times New Roman" panose="02020603050405020304" pitchFamily="18" charset="0"/>
                <a:ea typeface="Batang" panose="02030600000101010101" pitchFamily="18" charset="-127"/>
              </a:rPr>
              <a:t>, 2016.</a:t>
            </a:r>
          </a:p>
          <a:p>
            <a:pPr marL="342900" marR="0" lvl="0" indent="-342900">
              <a:lnSpc>
                <a:spcPct val="150000"/>
              </a:lnSpc>
              <a:spcAft>
                <a:spcPts val="800"/>
              </a:spcAft>
              <a:buFont typeface="+mj-lt"/>
              <a:buAutoNum type="arabicPeriod"/>
              <a:tabLst>
                <a:tab pos="457200" algn="l"/>
              </a:tabLst>
            </a:pPr>
            <a:r>
              <a:rPr lang="en-US" sz="1800" dirty="0">
                <a:effectLst/>
                <a:latin typeface="Times New Roman" panose="02020603050405020304" pitchFamily="18" charset="0"/>
                <a:ea typeface="Batang" panose="02030600000101010101" pitchFamily="18" charset="-127"/>
              </a:rPr>
              <a:t>Zhang, J., et al. </a:t>
            </a:r>
            <a:r>
              <a:rPr lang="en-US" sz="1800" b="1" dirty="0">
                <a:effectLst/>
                <a:latin typeface="Times New Roman" panose="02020603050405020304" pitchFamily="18" charset="0"/>
                <a:ea typeface="Batang" panose="02030600000101010101" pitchFamily="18" charset="-127"/>
              </a:rPr>
              <a:t>“Bayesian </a:t>
            </a:r>
            <a:r>
              <a:rPr lang="en-US" sz="1800" b="1" dirty="0" err="1">
                <a:effectLst/>
                <a:latin typeface="Times New Roman" panose="02020603050405020304" pitchFamily="18" charset="0"/>
                <a:ea typeface="Batang" panose="02030600000101010101" pitchFamily="18" charset="-127"/>
              </a:rPr>
              <a:t>Spatio</a:t>
            </a:r>
            <a:r>
              <a:rPr lang="en-US" sz="1800" b="1" dirty="0">
                <a:effectLst/>
                <a:latin typeface="Times New Roman" panose="02020603050405020304" pitchFamily="18" charset="0"/>
                <a:ea typeface="Batang" panose="02030600000101010101" pitchFamily="18" charset="-127"/>
              </a:rPr>
              <a:t>-Temporal Graph Convolutional Network for Railway Train Delay Prediction.”</a:t>
            </a:r>
            <a:r>
              <a:rPr lang="en-US" sz="1800" dirty="0">
                <a:effectLst/>
                <a:latin typeface="Times New Roman" panose="02020603050405020304" pitchFamily="18" charset="0"/>
                <a:ea typeface="Batang" panose="02030600000101010101" pitchFamily="18" charset="-127"/>
              </a:rPr>
              <a:t> </a:t>
            </a:r>
            <a:r>
              <a:rPr lang="en-US" sz="1800" i="1" dirty="0">
                <a:effectLst/>
                <a:latin typeface="Times New Roman" panose="02020603050405020304" pitchFamily="18" charset="0"/>
                <a:ea typeface="Batang" panose="02030600000101010101" pitchFamily="18" charset="-127"/>
              </a:rPr>
              <a:t>IEEE Transactions on Intelligent Transportation Systems</a:t>
            </a:r>
            <a:r>
              <a:rPr lang="en-US" sz="1800" dirty="0">
                <a:effectLst/>
                <a:latin typeface="Times New Roman" panose="02020603050405020304" pitchFamily="18" charset="0"/>
                <a:ea typeface="Batang" panose="02030600000101010101" pitchFamily="18" charset="-127"/>
              </a:rPr>
              <a:t>, 2024.</a:t>
            </a:r>
          </a:p>
          <a:p>
            <a:pPr marL="342900" marR="0" lvl="0" indent="-342900">
              <a:lnSpc>
                <a:spcPct val="150000"/>
              </a:lnSpc>
              <a:spcAft>
                <a:spcPts val="800"/>
              </a:spcAft>
              <a:buFont typeface="+mj-lt"/>
              <a:buAutoNum type="arabicPeriod"/>
              <a:tabLst>
                <a:tab pos="457200" algn="l"/>
              </a:tabLst>
            </a:pPr>
            <a:r>
              <a:rPr lang="en-US" sz="1800" dirty="0">
                <a:effectLst/>
                <a:latin typeface="Times New Roman" panose="02020603050405020304" pitchFamily="18" charset="0"/>
                <a:ea typeface="Batang" panose="02030600000101010101" pitchFamily="18" charset="-127"/>
              </a:rPr>
              <a:t>Sun, Z., et al. </a:t>
            </a:r>
            <a:r>
              <a:rPr lang="en-US" sz="1800" b="1" dirty="0">
                <a:effectLst/>
                <a:latin typeface="Times New Roman" panose="02020603050405020304" pitchFamily="18" charset="0"/>
                <a:ea typeface="Batang" panose="02030600000101010101" pitchFamily="18" charset="-127"/>
              </a:rPr>
              <a:t>“Train Time Delay Prediction for High-Speed Train Dispatching Based on </a:t>
            </a:r>
            <a:r>
              <a:rPr lang="en-US" sz="1800" b="1" dirty="0" err="1">
                <a:effectLst/>
                <a:latin typeface="Times New Roman" panose="02020603050405020304" pitchFamily="18" charset="0"/>
                <a:ea typeface="Batang" panose="02030600000101010101" pitchFamily="18" charset="-127"/>
              </a:rPr>
              <a:t>Spatio</a:t>
            </a:r>
            <a:r>
              <a:rPr lang="en-US" sz="1800" b="1" dirty="0">
                <a:effectLst/>
                <a:latin typeface="Times New Roman" panose="02020603050405020304" pitchFamily="18" charset="0"/>
                <a:ea typeface="Batang" panose="02030600000101010101" pitchFamily="18" charset="-127"/>
              </a:rPr>
              <a:t>-Temporal Graph Convolutional Network.”</a:t>
            </a:r>
            <a:r>
              <a:rPr lang="en-US" sz="1800" dirty="0">
                <a:effectLst/>
                <a:latin typeface="Times New Roman" panose="02020603050405020304" pitchFamily="18" charset="0"/>
                <a:ea typeface="Batang" panose="02030600000101010101" pitchFamily="18" charset="-127"/>
              </a:rPr>
              <a:t> </a:t>
            </a:r>
            <a:r>
              <a:rPr lang="en-US" sz="1800" i="1" dirty="0">
                <a:effectLst/>
                <a:latin typeface="Times New Roman" panose="02020603050405020304" pitchFamily="18" charset="0"/>
                <a:ea typeface="Batang" panose="02030600000101010101" pitchFamily="18" charset="-127"/>
              </a:rPr>
              <a:t>IEEE T-ITS</a:t>
            </a:r>
            <a:r>
              <a:rPr lang="en-US" sz="1800" dirty="0">
                <a:effectLst/>
                <a:latin typeface="Times New Roman" panose="02020603050405020304" pitchFamily="18" charset="0"/>
                <a:ea typeface="Batang" panose="02030600000101010101" pitchFamily="18" charset="-127"/>
              </a:rPr>
              <a:t>, 2022.</a:t>
            </a:r>
          </a:p>
          <a:p>
            <a:pPr marL="342900" marR="0" lvl="0" indent="-342900">
              <a:lnSpc>
                <a:spcPct val="150000"/>
              </a:lnSpc>
              <a:spcAft>
                <a:spcPts val="800"/>
              </a:spcAft>
              <a:buFont typeface="+mj-lt"/>
              <a:buAutoNum type="arabicPeriod"/>
              <a:tabLst>
                <a:tab pos="457200" algn="l"/>
              </a:tabLst>
            </a:pPr>
            <a:r>
              <a:rPr lang="en-US" sz="1800" dirty="0">
                <a:effectLst/>
                <a:latin typeface="Times New Roman" panose="02020603050405020304" pitchFamily="18" charset="0"/>
                <a:ea typeface="Batang" panose="02030600000101010101" pitchFamily="18" charset="-127"/>
              </a:rPr>
              <a:t>Ambrosio, A., et al. </a:t>
            </a:r>
            <a:r>
              <a:rPr lang="en-US" sz="1800" b="1" dirty="0">
                <a:effectLst/>
                <a:latin typeface="Times New Roman" panose="02020603050405020304" pitchFamily="18" charset="0"/>
                <a:ea typeface="Batang" panose="02030600000101010101" pitchFamily="18" charset="-127"/>
              </a:rPr>
              <a:t>“A Comparative Analysis of Train Delay Prediction Models for Markov Chains.”</a:t>
            </a:r>
            <a:r>
              <a:rPr lang="en-US" sz="1800" dirty="0">
                <a:effectLst/>
                <a:latin typeface="Times New Roman" panose="02020603050405020304" pitchFamily="18" charset="0"/>
                <a:ea typeface="Batang" panose="02030600000101010101" pitchFamily="18" charset="-127"/>
              </a:rPr>
              <a:t> </a:t>
            </a:r>
            <a:r>
              <a:rPr lang="en-US" sz="1800" i="1" dirty="0">
                <a:effectLst/>
                <a:latin typeface="Times New Roman" panose="02020603050405020304" pitchFamily="18" charset="0"/>
                <a:ea typeface="Batang" panose="02030600000101010101" pitchFamily="18" charset="-127"/>
              </a:rPr>
              <a:t>Transportation Research Procedia</a:t>
            </a:r>
            <a:r>
              <a:rPr lang="en-US" sz="1800" dirty="0">
                <a:effectLst/>
                <a:latin typeface="Times New Roman" panose="02020603050405020304" pitchFamily="18" charset="0"/>
                <a:ea typeface="Batang" panose="02030600000101010101" pitchFamily="18" charset="-127"/>
              </a:rPr>
              <a:t>, 2025.</a:t>
            </a:r>
          </a:p>
          <a:p>
            <a:pPr marL="342900" marR="0" lvl="0" indent="-342900">
              <a:lnSpc>
                <a:spcPct val="150000"/>
              </a:lnSpc>
              <a:spcAft>
                <a:spcPts val="800"/>
              </a:spcAft>
              <a:buFont typeface="+mj-lt"/>
              <a:buAutoNum type="arabicPeriod"/>
              <a:tabLst>
                <a:tab pos="457200" algn="l"/>
              </a:tabLst>
            </a:pPr>
            <a:r>
              <a:rPr lang="en-US" sz="1800" dirty="0">
                <a:effectLst/>
                <a:latin typeface="Times New Roman" panose="02020603050405020304" pitchFamily="18" charset="0"/>
                <a:ea typeface="Batang" panose="02030600000101010101" pitchFamily="18" charset="-127"/>
              </a:rPr>
              <a:t>Li, J., et al</a:t>
            </a:r>
            <a:r>
              <a:rPr lang="en-US" sz="1800" b="1" dirty="0">
                <a:effectLst/>
                <a:latin typeface="Times New Roman" panose="02020603050405020304" pitchFamily="18" charset="0"/>
                <a:ea typeface="Batang" panose="02030600000101010101" pitchFamily="18" charset="-127"/>
              </a:rPr>
              <a:t>. “Real-Time Adjustment Method for Metro Systems with Train Delays Based on Improved Q-Learning.”</a:t>
            </a:r>
            <a:r>
              <a:rPr lang="en-US" sz="1800" dirty="0">
                <a:effectLst/>
                <a:latin typeface="Times New Roman" panose="02020603050405020304" pitchFamily="18" charset="0"/>
                <a:ea typeface="Batang" panose="02030600000101010101" pitchFamily="18" charset="-127"/>
              </a:rPr>
              <a:t> </a:t>
            </a:r>
            <a:r>
              <a:rPr lang="en-US" sz="1800" i="1" dirty="0">
                <a:effectLst/>
                <a:latin typeface="Times New Roman" panose="02020603050405020304" pitchFamily="18" charset="0"/>
                <a:ea typeface="Batang" panose="02030600000101010101" pitchFamily="18" charset="-127"/>
              </a:rPr>
              <a:t>Applied Sciences</a:t>
            </a:r>
            <a:r>
              <a:rPr lang="en-US" sz="1800" dirty="0">
                <a:effectLst/>
                <a:latin typeface="Times New Roman" panose="02020603050405020304" pitchFamily="18" charset="0"/>
                <a:ea typeface="Batang" panose="02030600000101010101" pitchFamily="18" charset="-127"/>
              </a:rPr>
              <a:t>, MDPI, 2024.</a:t>
            </a:r>
          </a:p>
        </p:txBody>
      </p:sp>
    </p:spTree>
    <p:extLst>
      <p:ext uri="{BB962C8B-B14F-4D97-AF65-F5344CB8AC3E}">
        <p14:creationId xmlns:p14="http://schemas.microsoft.com/office/powerpoint/2010/main" val="377703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3063" y="545902"/>
            <a:ext cx="8943142" cy="618768"/>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Inter Bold" pitchFamily="34" charset="0"/>
                <a:ea typeface="Inter Bold" pitchFamily="34" charset="-122"/>
                <a:cs typeface="Inter Bold" pitchFamily="34" charset="-120"/>
              </a:rPr>
              <a:t>Introducing RRAS: Minimizing Delays</a:t>
            </a:r>
            <a:endParaRPr lang="en-US" sz="3850" dirty="0"/>
          </a:p>
        </p:txBody>
      </p:sp>
      <p:sp>
        <p:nvSpPr>
          <p:cNvPr id="3" name="Text 1"/>
          <p:cNvSpPr/>
          <p:nvPr/>
        </p:nvSpPr>
        <p:spPr>
          <a:xfrm>
            <a:off x="693063" y="1406127"/>
            <a:ext cx="13244274" cy="633413"/>
          </a:xfrm>
          <a:prstGeom prst="rect">
            <a:avLst/>
          </a:prstGeom>
          <a:noFill/>
          <a:ln/>
        </p:spPr>
        <p:txBody>
          <a:bodyPr wrap="square" lIns="0" tIns="0" rIns="0" bIns="0" rtlCol="0" anchor="t"/>
          <a:lstStyle/>
          <a:p>
            <a:pPr marL="0" indent="0" algn="l">
              <a:lnSpc>
                <a:spcPts val="2450"/>
              </a:lnSpc>
              <a:buNone/>
            </a:pPr>
            <a:r>
              <a:rPr lang="en-US" sz="1600" dirty="0">
                <a:solidFill>
                  <a:srgbClr val="272525"/>
                </a:solidFill>
                <a:latin typeface="Inter" pitchFamily="34" charset="0"/>
                <a:ea typeface="Inter" pitchFamily="34" charset="-122"/>
                <a:cs typeface="Inter" pitchFamily="34" charset="-120"/>
              </a:rPr>
              <a:t>The Railway Rescheduling Automation System (RRAS) is a data-driven framework designed to minimize train delays and enhance operational efficiency.</a:t>
            </a:r>
            <a:endParaRPr lang="en-US" sz="1600" dirty="0"/>
          </a:p>
        </p:txBody>
      </p:sp>
      <p:sp>
        <p:nvSpPr>
          <p:cNvPr id="4" name="Shape 2"/>
          <p:cNvSpPr/>
          <p:nvPr/>
        </p:nvSpPr>
        <p:spPr>
          <a:xfrm>
            <a:off x="693063" y="2416850"/>
            <a:ext cx="6523077" cy="2264688"/>
          </a:xfrm>
          <a:prstGeom prst="roundRect">
            <a:avLst>
              <a:gd name="adj" fmla="val 3672"/>
            </a:avLst>
          </a:prstGeom>
          <a:solidFill>
            <a:srgbClr val="DADBF1"/>
          </a:solidFill>
          <a:ln w="7620">
            <a:solidFill>
              <a:srgbClr val="C0C1D7"/>
            </a:solidFill>
            <a:prstDash val="solid"/>
          </a:ln>
        </p:spPr>
      </p:sp>
      <p:sp>
        <p:nvSpPr>
          <p:cNvPr id="5" name="Shape 3"/>
          <p:cNvSpPr/>
          <p:nvPr/>
        </p:nvSpPr>
        <p:spPr>
          <a:xfrm>
            <a:off x="898684" y="2622471"/>
            <a:ext cx="594003" cy="594003"/>
          </a:xfrm>
          <a:prstGeom prst="roundRect">
            <a:avLst>
              <a:gd name="adj" fmla="val 15392322"/>
            </a:avLst>
          </a:prstGeom>
          <a:solidFill>
            <a:srgbClr val="4950BC"/>
          </a:solidFill>
          <a:ln/>
        </p:spPr>
      </p:sp>
      <p:pic>
        <p:nvPicPr>
          <p:cNvPr id="6" name="Image 0" descr="preencoded.png"/>
          <p:cNvPicPr>
            <a:picLocks noChangeAspect="1"/>
          </p:cNvPicPr>
          <p:nvPr/>
        </p:nvPicPr>
        <p:blipFill>
          <a:blip r:embed="rId3"/>
          <a:stretch>
            <a:fillRect/>
          </a:stretch>
        </p:blipFill>
        <p:spPr>
          <a:xfrm>
            <a:off x="1062038" y="2752368"/>
            <a:ext cx="267295" cy="334089"/>
          </a:xfrm>
          <a:prstGeom prst="rect">
            <a:avLst/>
          </a:prstGeom>
        </p:spPr>
      </p:pic>
      <p:sp>
        <p:nvSpPr>
          <p:cNvPr id="7" name="Text 4"/>
          <p:cNvSpPr/>
          <p:nvPr/>
        </p:nvSpPr>
        <p:spPr>
          <a:xfrm>
            <a:off x="898684" y="3414474"/>
            <a:ext cx="2475190" cy="3093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Data Integration</a:t>
            </a:r>
            <a:endParaRPr lang="en-US" sz="1900" dirty="0"/>
          </a:p>
        </p:txBody>
      </p:sp>
      <p:sp>
        <p:nvSpPr>
          <p:cNvPr id="8" name="Text 5"/>
          <p:cNvSpPr/>
          <p:nvPr/>
        </p:nvSpPr>
        <p:spPr>
          <a:xfrm>
            <a:off x="898684" y="3842504"/>
            <a:ext cx="6111835" cy="633413"/>
          </a:xfrm>
          <a:prstGeom prst="rect">
            <a:avLst/>
          </a:prstGeom>
          <a:noFill/>
          <a:ln/>
        </p:spPr>
        <p:txBody>
          <a:bodyPr wrap="square" lIns="0" tIns="0" rIns="0" bIns="0" rtlCol="0" anchor="t"/>
          <a:lstStyle/>
          <a:p>
            <a:pPr marL="0" indent="0" algn="l">
              <a:lnSpc>
                <a:spcPts val="2450"/>
              </a:lnSpc>
              <a:buNone/>
            </a:pPr>
            <a:r>
              <a:rPr lang="en-US" sz="1600" dirty="0">
                <a:solidFill>
                  <a:srgbClr val="272525"/>
                </a:solidFill>
                <a:latin typeface="Inter" pitchFamily="34" charset="0"/>
                <a:ea typeface="Inter" pitchFamily="34" charset="-122"/>
                <a:cs typeface="Inter" pitchFamily="34" charset="-120"/>
              </a:rPr>
              <a:t>Collects real-time data from multiple APIs: crowd levels, weather, schedules, and dwell times.</a:t>
            </a:r>
            <a:endParaRPr lang="en-US" sz="1600" dirty="0"/>
          </a:p>
        </p:txBody>
      </p:sp>
      <p:sp>
        <p:nvSpPr>
          <p:cNvPr id="9" name="Shape 6"/>
          <p:cNvSpPr/>
          <p:nvPr/>
        </p:nvSpPr>
        <p:spPr>
          <a:xfrm>
            <a:off x="7414141" y="2416850"/>
            <a:ext cx="6523196" cy="2264688"/>
          </a:xfrm>
          <a:prstGeom prst="roundRect">
            <a:avLst>
              <a:gd name="adj" fmla="val 3672"/>
            </a:avLst>
          </a:prstGeom>
          <a:solidFill>
            <a:srgbClr val="DADBF1"/>
          </a:solidFill>
          <a:ln w="7620">
            <a:solidFill>
              <a:srgbClr val="C0C1D7"/>
            </a:solidFill>
            <a:prstDash val="solid"/>
          </a:ln>
        </p:spPr>
      </p:sp>
      <p:sp>
        <p:nvSpPr>
          <p:cNvPr id="10" name="Shape 7"/>
          <p:cNvSpPr/>
          <p:nvPr/>
        </p:nvSpPr>
        <p:spPr>
          <a:xfrm>
            <a:off x="7619762" y="2622471"/>
            <a:ext cx="594003" cy="594003"/>
          </a:xfrm>
          <a:prstGeom prst="roundRect">
            <a:avLst>
              <a:gd name="adj" fmla="val 15392322"/>
            </a:avLst>
          </a:prstGeom>
          <a:solidFill>
            <a:srgbClr val="4950BC"/>
          </a:solidFill>
          <a:ln/>
        </p:spPr>
      </p:sp>
      <p:pic>
        <p:nvPicPr>
          <p:cNvPr id="11" name="Image 1" descr="preencoded.png"/>
          <p:cNvPicPr>
            <a:picLocks noChangeAspect="1"/>
          </p:cNvPicPr>
          <p:nvPr/>
        </p:nvPicPr>
        <p:blipFill>
          <a:blip r:embed="rId4"/>
          <a:stretch>
            <a:fillRect/>
          </a:stretch>
        </p:blipFill>
        <p:spPr>
          <a:xfrm>
            <a:off x="7783116" y="2752368"/>
            <a:ext cx="267295" cy="334089"/>
          </a:xfrm>
          <a:prstGeom prst="rect">
            <a:avLst/>
          </a:prstGeom>
        </p:spPr>
      </p:pic>
      <p:sp>
        <p:nvSpPr>
          <p:cNvPr id="12" name="Text 8"/>
          <p:cNvSpPr/>
          <p:nvPr/>
        </p:nvSpPr>
        <p:spPr>
          <a:xfrm>
            <a:off x="7619762" y="3414474"/>
            <a:ext cx="2475190" cy="3093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Predictive Models</a:t>
            </a:r>
            <a:endParaRPr lang="en-US" sz="1900" dirty="0"/>
          </a:p>
        </p:txBody>
      </p:sp>
      <p:sp>
        <p:nvSpPr>
          <p:cNvPr id="13" name="Text 9"/>
          <p:cNvSpPr/>
          <p:nvPr/>
        </p:nvSpPr>
        <p:spPr>
          <a:xfrm>
            <a:off x="7619762" y="3842504"/>
            <a:ext cx="6111954" cy="633413"/>
          </a:xfrm>
          <a:prstGeom prst="rect">
            <a:avLst/>
          </a:prstGeom>
          <a:noFill/>
          <a:ln/>
        </p:spPr>
        <p:txBody>
          <a:bodyPr wrap="square" lIns="0" tIns="0" rIns="0" bIns="0" rtlCol="0" anchor="t"/>
          <a:lstStyle/>
          <a:p>
            <a:pPr marL="0" indent="0" algn="l">
              <a:lnSpc>
                <a:spcPts val="2450"/>
              </a:lnSpc>
              <a:buNone/>
            </a:pPr>
            <a:r>
              <a:rPr lang="en-US" sz="1600" dirty="0">
                <a:solidFill>
                  <a:srgbClr val="272525"/>
                </a:solidFill>
                <a:latin typeface="Inter" pitchFamily="34" charset="0"/>
                <a:ea typeface="Inter" pitchFamily="34" charset="-122"/>
                <a:cs typeface="Inter" pitchFamily="34" charset="-120"/>
              </a:rPr>
              <a:t>Analyzes weather-delay correlations to forecast disruptions for upcoming schedules.</a:t>
            </a:r>
            <a:endParaRPr lang="en-US" sz="1600" dirty="0"/>
          </a:p>
        </p:txBody>
      </p:sp>
      <p:sp>
        <p:nvSpPr>
          <p:cNvPr id="14" name="Shape 10"/>
          <p:cNvSpPr/>
          <p:nvPr/>
        </p:nvSpPr>
        <p:spPr>
          <a:xfrm>
            <a:off x="693063" y="4879538"/>
            <a:ext cx="6523077" cy="2264688"/>
          </a:xfrm>
          <a:prstGeom prst="roundRect">
            <a:avLst>
              <a:gd name="adj" fmla="val 3672"/>
            </a:avLst>
          </a:prstGeom>
          <a:solidFill>
            <a:srgbClr val="DADBF1"/>
          </a:solidFill>
          <a:ln w="7620">
            <a:solidFill>
              <a:srgbClr val="C0C1D7"/>
            </a:solidFill>
            <a:prstDash val="solid"/>
          </a:ln>
        </p:spPr>
      </p:sp>
      <p:sp>
        <p:nvSpPr>
          <p:cNvPr id="15" name="Shape 11"/>
          <p:cNvSpPr/>
          <p:nvPr/>
        </p:nvSpPr>
        <p:spPr>
          <a:xfrm>
            <a:off x="898684" y="5085159"/>
            <a:ext cx="594003" cy="594003"/>
          </a:xfrm>
          <a:prstGeom prst="roundRect">
            <a:avLst>
              <a:gd name="adj" fmla="val 15392322"/>
            </a:avLst>
          </a:prstGeom>
          <a:solidFill>
            <a:srgbClr val="4950BC"/>
          </a:solidFill>
          <a:ln/>
        </p:spPr>
      </p:sp>
      <p:pic>
        <p:nvPicPr>
          <p:cNvPr id="16" name="Image 2" descr="preencoded.png"/>
          <p:cNvPicPr>
            <a:picLocks noChangeAspect="1"/>
          </p:cNvPicPr>
          <p:nvPr/>
        </p:nvPicPr>
        <p:blipFill>
          <a:blip r:embed="rId5"/>
          <a:stretch>
            <a:fillRect/>
          </a:stretch>
        </p:blipFill>
        <p:spPr>
          <a:xfrm>
            <a:off x="1062038" y="5215057"/>
            <a:ext cx="267295" cy="334089"/>
          </a:xfrm>
          <a:prstGeom prst="rect">
            <a:avLst/>
          </a:prstGeom>
        </p:spPr>
      </p:pic>
      <p:sp>
        <p:nvSpPr>
          <p:cNvPr id="17" name="Text 12"/>
          <p:cNvSpPr/>
          <p:nvPr/>
        </p:nvSpPr>
        <p:spPr>
          <a:xfrm>
            <a:off x="898684" y="5877163"/>
            <a:ext cx="2567821" cy="3093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Optimized Schedules</a:t>
            </a:r>
            <a:endParaRPr lang="en-US" sz="1900" dirty="0"/>
          </a:p>
        </p:txBody>
      </p:sp>
      <p:sp>
        <p:nvSpPr>
          <p:cNvPr id="18" name="Text 13"/>
          <p:cNvSpPr/>
          <p:nvPr/>
        </p:nvSpPr>
        <p:spPr>
          <a:xfrm>
            <a:off x="898684" y="6305193"/>
            <a:ext cx="6111835" cy="633413"/>
          </a:xfrm>
          <a:prstGeom prst="rect">
            <a:avLst/>
          </a:prstGeom>
          <a:noFill/>
          <a:ln/>
        </p:spPr>
        <p:txBody>
          <a:bodyPr wrap="square" lIns="0" tIns="0" rIns="0" bIns="0" rtlCol="0" anchor="t"/>
          <a:lstStyle/>
          <a:p>
            <a:pPr marL="0" indent="0" algn="l">
              <a:lnSpc>
                <a:spcPts val="2450"/>
              </a:lnSpc>
              <a:buNone/>
            </a:pPr>
            <a:r>
              <a:rPr lang="en-US" sz="1600" dirty="0">
                <a:solidFill>
                  <a:srgbClr val="272525"/>
                </a:solidFill>
                <a:latin typeface="Inter" pitchFamily="34" charset="0"/>
                <a:ea typeface="Inter" pitchFamily="34" charset="-122"/>
                <a:cs typeface="Inter" pitchFamily="34" charset="-120"/>
              </a:rPr>
              <a:t>Generates new timetables by evaluating cumulative delays over a four-hour horizon.</a:t>
            </a:r>
            <a:endParaRPr lang="en-US" sz="1600" dirty="0"/>
          </a:p>
        </p:txBody>
      </p:sp>
      <p:sp>
        <p:nvSpPr>
          <p:cNvPr id="19" name="Shape 14"/>
          <p:cNvSpPr/>
          <p:nvPr/>
        </p:nvSpPr>
        <p:spPr>
          <a:xfrm>
            <a:off x="7414141" y="4879538"/>
            <a:ext cx="6523196" cy="2264688"/>
          </a:xfrm>
          <a:prstGeom prst="roundRect">
            <a:avLst>
              <a:gd name="adj" fmla="val 3672"/>
            </a:avLst>
          </a:prstGeom>
          <a:solidFill>
            <a:srgbClr val="DADBF1"/>
          </a:solidFill>
          <a:ln w="7620">
            <a:solidFill>
              <a:srgbClr val="C0C1D7"/>
            </a:solidFill>
            <a:prstDash val="solid"/>
          </a:ln>
        </p:spPr>
      </p:sp>
      <p:sp>
        <p:nvSpPr>
          <p:cNvPr id="20" name="Shape 15"/>
          <p:cNvSpPr/>
          <p:nvPr/>
        </p:nvSpPr>
        <p:spPr>
          <a:xfrm>
            <a:off x="7619762" y="5085159"/>
            <a:ext cx="594003" cy="594003"/>
          </a:xfrm>
          <a:prstGeom prst="roundRect">
            <a:avLst>
              <a:gd name="adj" fmla="val 15392322"/>
            </a:avLst>
          </a:prstGeom>
          <a:solidFill>
            <a:srgbClr val="4950BC"/>
          </a:solidFill>
          <a:ln/>
        </p:spPr>
      </p:sp>
      <p:pic>
        <p:nvPicPr>
          <p:cNvPr id="21" name="Image 3" descr="preencoded.png"/>
          <p:cNvPicPr>
            <a:picLocks noChangeAspect="1"/>
          </p:cNvPicPr>
          <p:nvPr/>
        </p:nvPicPr>
        <p:blipFill>
          <a:blip r:embed="rId6"/>
          <a:stretch>
            <a:fillRect/>
          </a:stretch>
        </p:blipFill>
        <p:spPr>
          <a:xfrm>
            <a:off x="7783116" y="5215057"/>
            <a:ext cx="267295" cy="334089"/>
          </a:xfrm>
          <a:prstGeom prst="rect">
            <a:avLst/>
          </a:prstGeom>
        </p:spPr>
      </p:pic>
      <p:sp>
        <p:nvSpPr>
          <p:cNvPr id="22" name="Text 16"/>
          <p:cNvSpPr/>
          <p:nvPr/>
        </p:nvSpPr>
        <p:spPr>
          <a:xfrm>
            <a:off x="7619762" y="5877163"/>
            <a:ext cx="2475190" cy="309324"/>
          </a:xfrm>
          <a:prstGeom prst="rect">
            <a:avLst/>
          </a:prstGeom>
          <a:noFill/>
          <a:ln/>
        </p:spPr>
        <p:txBody>
          <a:bodyPr wrap="none" lIns="0" tIns="0" rIns="0" bIns="0" rtlCol="0" anchor="t"/>
          <a:lstStyle/>
          <a:p>
            <a:pPr marL="0" indent="0" algn="l">
              <a:lnSpc>
                <a:spcPts val="2400"/>
              </a:lnSpc>
              <a:buNone/>
            </a:pPr>
            <a:r>
              <a:rPr lang="en-US" sz="1900" b="1" dirty="0">
                <a:solidFill>
                  <a:srgbClr val="272525"/>
                </a:solidFill>
                <a:latin typeface="Inter Bold" pitchFamily="34" charset="0"/>
                <a:ea typeface="Inter Bold" pitchFamily="34" charset="-122"/>
                <a:cs typeface="Inter Bold" pitchFamily="34" charset="-120"/>
              </a:rPr>
              <a:t>Tech Stack</a:t>
            </a:r>
            <a:endParaRPr lang="en-US" sz="1900" dirty="0"/>
          </a:p>
        </p:txBody>
      </p:sp>
      <p:sp>
        <p:nvSpPr>
          <p:cNvPr id="23" name="Text 17"/>
          <p:cNvSpPr/>
          <p:nvPr/>
        </p:nvSpPr>
        <p:spPr>
          <a:xfrm>
            <a:off x="7619762" y="6305193"/>
            <a:ext cx="6111954" cy="633413"/>
          </a:xfrm>
          <a:prstGeom prst="rect">
            <a:avLst/>
          </a:prstGeom>
          <a:noFill/>
          <a:ln/>
        </p:spPr>
        <p:txBody>
          <a:bodyPr wrap="square" lIns="0" tIns="0" rIns="0" bIns="0" rtlCol="0" anchor="t"/>
          <a:lstStyle/>
          <a:p>
            <a:pPr marL="0" indent="0" algn="l">
              <a:lnSpc>
                <a:spcPts val="2450"/>
              </a:lnSpc>
              <a:buNone/>
            </a:pPr>
            <a:r>
              <a:rPr lang="en-US" sz="1600" dirty="0">
                <a:solidFill>
                  <a:srgbClr val="272525"/>
                </a:solidFill>
                <a:latin typeface="Inter" pitchFamily="34" charset="0"/>
                <a:ea typeface="Inter" pitchFamily="34" charset="-122"/>
                <a:cs typeface="Inter" pitchFamily="34" charset="-120"/>
              </a:rPr>
              <a:t>Implemented using Python, Flask, NumPy, Pandas, and Scikit-Learn for seamless integration.</a:t>
            </a:r>
            <a:endParaRPr lang="en-US" sz="1600" dirty="0"/>
          </a:p>
        </p:txBody>
      </p:sp>
      <p:sp>
        <p:nvSpPr>
          <p:cNvPr id="24" name="Text 18"/>
          <p:cNvSpPr/>
          <p:nvPr/>
        </p:nvSpPr>
        <p:spPr>
          <a:xfrm>
            <a:off x="693063" y="7366992"/>
            <a:ext cx="13244274" cy="316706"/>
          </a:xfrm>
          <a:prstGeom prst="rect">
            <a:avLst/>
          </a:prstGeom>
          <a:noFill/>
          <a:ln/>
        </p:spPr>
        <p:txBody>
          <a:bodyPr wrap="none" lIns="0" tIns="0" rIns="0" bIns="0" rtlCol="0" anchor="t"/>
          <a:lstStyle/>
          <a:p>
            <a:pPr marL="0" indent="0" algn="l">
              <a:lnSpc>
                <a:spcPts val="2450"/>
              </a:lnSpc>
              <a:buNone/>
            </a:pPr>
            <a:r>
              <a:rPr lang="en-US" sz="1550" dirty="0">
                <a:solidFill>
                  <a:srgbClr val="272525"/>
                </a:solidFill>
                <a:latin typeface="Inter" pitchFamily="34" charset="0"/>
                <a:ea typeface="Inter" pitchFamily="34" charset="-122"/>
                <a:cs typeface="Inter" pitchFamily="34" charset="-120"/>
              </a:rPr>
              <a:t>RRAS proactively improves train scheduling, reduces passenger inconvenience, and boosts efficiency.</a:t>
            </a:r>
            <a:endParaRPr lang="en-US" sz="1550" dirty="0"/>
          </a:p>
        </p:txBody>
      </p:sp>
      <p:pic>
        <p:nvPicPr>
          <p:cNvPr id="26" name="Picture 25">
            <a:extLst>
              <a:ext uri="{FF2B5EF4-FFF2-40B4-BE49-F238E27FC236}">
                <a16:creationId xmlns:a16="http://schemas.microsoft.com/office/drawing/2014/main" id="{5DC80F94-20E2-43FB-F049-2458F8EC0898}"/>
              </a:ext>
            </a:extLst>
          </p:cNvPr>
          <p:cNvPicPr>
            <a:picLocks noChangeAspect="1"/>
          </p:cNvPicPr>
          <p:nvPr/>
        </p:nvPicPr>
        <p:blipFill>
          <a:blip r:embed="rId7"/>
          <a:stretch>
            <a:fillRect/>
          </a:stretch>
        </p:blipFill>
        <p:spPr>
          <a:xfrm>
            <a:off x="11742234" y="7611090"/>
            <a:ext cx="2847260" cy="5566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0098" y="612934"/>
            <a:ext cx="10072926" cy="696516"/>
          </a:xfrm>
          <a:prstGeom prst="rect">
            <a:avLst/>
          </a:prstGeom>
          <a:noFill/>
          <a:ln/>
        </p:spPr>
        <p:txBody>
          <a:bodyPr wrap="none" lIns="0" tIns="0" rIns="0" bIns="0" rtlCol="0" anchor="t"/>
          <a:lstStyle/>
          <a:p>
            <a:pPr marL="0" indent="0" algn="l">
              <a:lnSpc>
                <a:spcPts val="5450"/>
              </a:lnSpc>
              <a:buNone/>
            </a:pPr>
            <a:r>
              <a:rPr lang="en-US" sz="4350" b="1" dirty="0">
                <a:solidFill>
                  <a:srgbClr val="000000"/>
                </a:solidFill>
                <a:latin typeface="Inter Bold" pitchFamily="34" charset="0"/>
                <a:ea typeface="Inter Bold" pitchFamily="34" charset="-122"/>
                <a:cs typeface="Inter Bold" pitchFamily="34" charset="-120"/>
              </a:rPr>
              <a:t>The Challenge: Unpredictable Delays</a:t>
            </a:r>
            <a:endParaRPr lang="en-US" sz="4350" dirty="0"/>
          </a:p>
        </p:txBody>
      </p:sp>
      <p:sp>
        <p:nvSpPr>
          <p:cNvPr id="3" name="Text 1"/>
          <p:cNvSpPr/>
          <p:nvPr/>
        </p:nvSpPr>
        <p:spPr>
          <a:xfrm>
            <a:off x="780098" y="2043844"/>
            <a:ext cx="4949370" cy="1177777"/>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Railways are a vital mode of transport, but frequent delays cause significant inconvenience to millions of daily passengers.</a:t>
            </a:r>
            <a:endParaRPr lang="en-US" sz="1750" dirty="0"/>
          </a:p>
        </p:txBody>
      </p:sp>
      <p:sp>
        <p:nvSpPr>
          <p:cNvPr id="4" name="Text 2"/>
          <p:cNvSpPr/>
          <p:nvPr/>
        </p:nvSpPr>
        <p:spPr>
          <a:xfrm>
            <a:off x="780098" y="3402958"/>
            <a:ext cx="4949370" cy="2284070"/>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Traditional railway scheduling systems are static, failing to incorporate real-time factors like crowd density and dynamic weather predictions. This leads to delays propagating across the network, resulting in operational inefficiencies and poor passenger satisfaction.</a:t>
            </a:r>
            <a:endParaRPr lang="en-US" sz="1750" dirty="0"/>
          </a:p>
        </p:txBody>
      </p:sp>
      <p:sp>
        <p:nvSpPr>
          <p:cNvPr id="5" name="Text 3"/>
          <p:cNvSpPr/>
          <p:nvPr/>
        </p:nvSpPr>
        <p:spPr>
          <a:xfrm>
            <a:off x="780098" y="5868365"/>
            <a:ext cx="4949370" cy="1932972"/>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Our motivation is to address this common issue by leveraging real-time data and advanced machine learning to predict and mitigate delays before they occur.</a:t>
            </a:r>
            <a:endParaRPr lang="en-US" sz="1750" dirty="0"/>
          </a:p>
        </p:txBody>
      </p:sp>
      <p:pic>
        <p:nvPicPr>
          <p:cNvPr id="7" name="Picture 6">
            <a:extLst>
              <a:ext uri="{FF2B5EF4-FFF2-40B4-BE49-F238E27FC236}">
                <a16:creationId xmlns:a16="http://schemas.microsoft.com/office/drawing/2014/main" id="{629F7A38-3A97-9520-C530-87D6B125CDBB}"/>
              </a:ext>
            </a:extLst>
          </p:cNvPr>
          <p:cNvPicPr>
            <a:picLocks noChangeAspect="1"/>
          </p:cNvPicPr>
          <p:nvPr/>
        </p:nvPicPr>
        <p:blipFill>
          <a:blip r:embed="rId3"/>
          <a:stretch>
            <a:fillRect/>
          </a:stretch>
        </p:blipFill>
        <p:spPr>
          <a:xfrm>
            <a:off x="11742234" y="7611090"/>
            <a:ext cx="2847260" cy="556603"/>
          </a:xfrm>
          <a:prstGeom prst="rect">
            <a:avLst/>
          </a:prstGeom>
        </p:spPr>
      </p:pic>
      <p:pic>
        <p:nvPicPr>
          <p:cNvPr id="1028" name="Picture 4" descr="Mumbai local train services on Harbour Line faces delay after train coach derails">
            <a:extLst>
              <a:ext uri="{FF2B5EF4-FFF2-40B4-BE49-F238E27FC236}">
                <a16:creationId xmlns:a16="http://schemas.microsoft.com/office/drawing/2014/main" id="{9DDCA578-3D17-05C1-37AA-DB0C45574D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0224" y="1844278"/>
            <a:ext cx="8560176" cy="55425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72822" y="889754"/>
            <a:ext cx="7380327" cy="600789"/>
          </a:xfrm>
          <a:prstGeom prst="rect">
            <a:avLst/>
          </a:prstGeom>
          <a:noFill/>
          <a:ln/>
        </p:spPr>
        <p:txBody>
          <a:bodyPr wrap="none" lIns="0" tIns="0" rIns="0" bIns="0" rtlCol="0" anchor="t"/>
          <a:lstStyle/>
          <a:p>
            <a:pPr marL="0" indent="0" algn="l">
              <a:lnSpc>
                <a:spcPts val="4700"/>
              </a:lnSpc>
              <a:buNone/>
            </a:pPr>
            <a:r>
              <a:rPr lang="en-US" sz="3750" b="1" dirty="0">
                <a:solidFill>
                  <a:srgbClr val="000000"/>
                </a:solidFill>
                <a:latin typeface="Inter Bold" pitchFamily="34" charset="0"/>
                <a:ea typeface="Inter Bold" pitchFamily="34" charset="-122"/>
                <a:cs typeface="Inter Bold" pitchFamily="34" charset="-120"/>
              </a:rPr>
              <a:t>Project Scope &amp; Identified Gaps</a:t>
            </a:r>
            <a:endParaRPr lang="en-US" sz="3750" dirty="0"/>
          </a:p>
        </p:txBody>
      </p:sp>
      <p:sp>
        <p:nvSpPr>
          <p:cNvPr id="4" name="Shape 1"/>
          <p:cNvSpPr/>
          <p:nvPr/>
        </p:nvSpPr>
        <p:spPr>
          <a:xfrm>
            <a:off x="672822" y="1778913"/>
            <a:ext cx="3803094" cy="2992041"/>
          </a:xfrm>
          <a:prstGeom prst="roundRect">
            <a:avLst>
              <a:gd name="adj" fmla="val 3667"/>
            </a:avLst>
          </a:prstGeom>
          <a:solidFill>
            <a:srgbClr val="FFFFFF"/>
          </a:solidFill>
          <a:ln w="22860">
            <a:solidFill>
              <a:srgbClr val="C0C1D7"/>
            </a:solidFill>
            <a:prstDash val="solid"/>
          </a:ln>
        </p:spPr>
      </p:sp>
      <p:sp>
        <p:nvSpPr>
          <p:cNvPr id="5" name="Shape 2"/>
          <p:cNvSpPr/>
          <p:nvPr/>
        </p:nvSpPr>
        <p:spPr>
          <a:xfrm>
            <a:off x="649962" y="1778913"/>
            <a:ext cx="91440" cy="2992041"/>
          </a:xfrm>
          <a:prstGeom prst="roundRect">
            <a:avLst>
              <a:gd name="adj" fmla="val 88310"/>
            </a:avLst>
          </a:prstGeom>
          <a:solidFill>
            <a:srgbClr val="4950BC"/>
          </a:solidFill>
          <a:ln/>
        </p:spPr>
      </p:sp>
      <p:sp>
        <p:nvSpPr>
          <p:cNvPr id="6" name="Text 3"/>
          <p:cNvSpPr/>
          <p:nvPr/>
        </p:nvSpPr>
        <p:spPr>
          <a:xfrm>
            <a:off x="956429" y="1993940"/>
            <a:ext cx="3304461" cy="600789"/>
          </a:xfrm>
          <a:prstGeom prst="rect">
            <a:avLst/>
          </a:prstGeom>
          <a:noFill/>
          <a:ln/>
        </p:spPr>
        <p:txBody>
          <a:bodyPr wrap="squar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Scope: Prediction &amp; Rescheduling</a:t>
            </a:r>
            <a:endParaRPr lang="en-US" sz="1850" dirty="0"/>
          </a:p>
        </p:txBody>
      </p:sp>
      <p:sp>
        <p:nvSpPr>
          <p:cNvPr id="7" name="Text 4"/>
          <p:cNvSpPr/>
          <p:nvPr/>
        </p:nvSpPr>
        <p:spPr>
          <a:xfrm>
            <a:off x="956429" y="2709982"/>
            <a:ext cx="3304461" cy="1845945"/>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RRAS focuses on decision support for railway operators, collecting data, analyzing associations, and generating optimized timetables. It does not include real-time signaling or physical train control.</a:t>
            </a:r>
            <a:endParaRPr lang="en-US" sz="1500" dirty="0"/>
          </a:p>
        </p:txBody>
      </p:sp>
      <p:sp>
        <p:nvSpPr>
          <p:cNvPr id="8" name="Shape 5"/>
          <p:cNvSpPr/>
          <p:nvPr/>
        </p:nvSpPr>
        <p:spPr>
          <a:xfrm>
            <a:off x="4668083" y="1778913"/>
            <a:ext cx="3803094" cy="2992041"/>
          </a:xfrm>
          <a:prstGeom prst="roundRect">
            <a:avLst>
              <a:gd name="adj" fmla="val 3667"/>
            </a:avLst>
          </a:prstGeom>
          <a:solidFill>
            <a:srgbClr val="FFFFFF"/>
          </a:solidFill>
          <a:ln w="22860">
            <a:solidFill>
              <a:srgbClr val="C0C1D7"/>
            </a:solidFill>
            <a:prstDash val="solid"/>
          </a:ln>
        </p:spPr>
      </p:sp>
      <p:sp>
        <p:nvSpPr>
          <p:cNvPr id="9" name="Shape 6"/>
          <p:cNvSpPr/>
          <p:nvPr/>
        </p:nvSpPr>
        <p:spPr>
          <a:xfrm>
            <a:off x="4645223" y="1778913"/>
            <a:ext cx="91440" cy="2992041"/>
          </a:xfrm>
          <a:prstGeom prst="roundRect">
            <a:avLst>
              <a:gd name="adj" fmla="val 88310"/>
            </a:avLst>
          </a:prstGeom>
          <a:solidFill>
            <a:srgbClr val="4950BC"/>
          </a:solidFill>
          <a:ln/>
        </p:spPr>
      </p:sp>
      <p:sp>
        <p:nvSpPr>
          <p:cNvPr id="10" name="Text 7"/>
          <p:cNvSpPr/>
          <p:nvPr/>
        </p:nvSpPr>
        <p:spPr>
          <a:xfrm>
            <a:off x="4951690" y="1993940"/>
            <a:ext cx="3304461" cy="600789"/>
          </a:xfrm>
          <a:prstGeom prst="rect">
            <a:avLst/>
          </a:prstGeom>
          <a:noFill/>
          <a:ln/>
        </p:spPr>
        <p:txBody>
          <a:bodyPr wrap="squar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Gap 1: Limited Data Integration</a:t>
            </a:r>
            <a:endParaRPr lang="en-US" sz="1850" dirty="0"/>
          </a:p>
        </p:txBody>
      </p:sp>
      <p:sp>
        <p:nvSpPr>
          <p:cNvPr id="11" name="Text 8"/>
          <p:cNvSpPr/>
          <p:nvPr/>
        </p:nvSpPr>
        <p:spPr>
          <a:xfrm>
            <a:off x="4951690" y="2709982"/>
            <a:ext cx="3304461" cy="1230630"/>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Current systems often rely solely on historical delay data, neglecting crucial environmental or operational factors like crowd levels.</a:t>
            </a:r>
            <a:endParaRPr lang="en-US" sz="1500" dirty="0"/>
          </a:p>
        </p:txBody>
      </p:sp>
      <p:sp>
        <p:nvSpPr>
          <p:cNvPr id="12" name="Shape 9"/>
          <p:cNvSpPr/>
          <p:nvPr/>
        </p:nvSpPr>
        <p:spPr>
          <a:xfrm>
            <a:off x="672822" y="4963120"/>
            <a:ext cx="3803094" cy="2376726"/>
          </a:xfrm>
          <a:prstGeom prst="roundRect">
            <a:avLst>
              <a:gd name="adj" fmla="val 4617"/>
            </a:avLst>
          </a:prstGeom>
          <a:solidFill>
            <a:srgbClr val="FFFFFF"/>
          </a:solidFill>
          <a:ln w="22860">
            <a:solidFill>
              <a:srgbClr val="C0C1D7"/>
            </a:solidFill>
            <a:prstDash val="solid"/>
          </a:ln>
        </p:spPr>
      </p:sp>
      <p:sp>
        <p:nvSpPr>
          <p:cNvPr id="13" name="Shape 10"/>
          <p:cNvSpPr/>
          <p:nvPr/>
        </p:nvSpPr>
        <p:spPr>
          <a:xfrm>
            <a:off x="649962" y="4963120"/>
            <a:ext cx="91440" cy="2376726"/>
          </a:xfrm>
          <a:prstGeom prst="roundRect">
            <a:avLst>
              <a:gd name="adj" fmla="val 88310"/>
            </a:avLst>
          </a:prstGeom>
          <a:solidFill>
            <a:srgbClr val="4950BC"/>
          </a:solidFill>
          <a:ln/>
        </p:spPr>
      </p:sp>
      <p:sp>
        <p:nvSpPr>
          <p:cNvPr id="14" name="Text 11"/>
          <p:cNvSpPr/>
          <p:nvPr/>
        </p:nvSpPr>
        <p:spPr>
          <a:xfrm>
            <a:off x="956429" y="5178147"/>
            <a:ext cx="3304461" cy="600789"/>
          </a:xfrm>
          <a:prstGeom prst="rect">
            <a:avLst/>
          </a:prstGeom>
          <a:noFill/>
          <a:ln/>
        </p:spPr>
        <p:txBody>
          <a:bodyPr wrap="square" lIns="0" tIns="0" rIns="0" bIns="0" rtlCol="0" anchor="t"/>
          <a:lstStyle/>
          <a:p>
            <a:pPr marL="0" indent="0" algn="l">
              <a:lnSpc>
                <a:spcPts val="2350"/>
              </a:lnSpc>
              <a:buNone/>
            </a:pPr>
            <a:r>
              <a:rPr lang="en-US" sz="1850" b="1" dirty="0">
                <a:solidFill>
                  <a:srgbClr val="272525"/>
                </a:solidFill>
                <a:latin typeface="Inter Bold" pitchFamily="34" charset="0"/>
                <a:ea typeface="Inter Bold" pitchFamily="34" charset="-122"/>
                <a:cs typeface="Inter Bold" pitchFamily="34" charset="-120"/>
              </a:rPr>
              <a:t>Gap 2: Inadequate Rescheduling</a:t>
            </a:r>
            <a:endParaRPr lang="en-US" sz="1850" dirty="0"/>
          </a:p>
        </p:txBody>
      </p:sp>
      <p:sp>
        <p:nvSpPr>
          <p:cNvPr id="15" name="Text 12"/>
          <p:cNvSpPr/>
          <p:nvPr/>
        </p:nvSpPr>
        <p:spPr>
          <a:xfrm>
            <a:off x="956429" y="5894189"/>
            <a:ext cx="3304461" cy="1230630"/>
          </a:xfrm>
          <a:prstGeom prst="rect">
            <a:avLst/>
          </a:prstGeom>
          <a:noFill/>
          <a:ln/>
        </p:spPr>
        <p:txBody>
          <a:bodyPr wrap="square" lIns="0" tIns="0" rIns="0" bIns="0" rtlCol="0" anchor="t"/>
          <a:lstStyle/>
          <a:p>
            <a:pPr marL="0" indent="0" algn="l">
              <a:lnSpc>
                <a:spcPts val="2400"/>
              </a:lnSpc>
              <a:buNone/>
            </a:pPr>
            <a:r>
              <a:rPr lang="en-US" sz="1500" dirty="0">
                <a:solidFill>
                  <a:srgbClr val="272525"/>
                </a:solidFill>
                <a:latin typeface="Inter" pitchFamily="34" charset="0"/>
                <a:ea typeface="Inter" pitchFamily="34" charset="-122"/>
                <a:cs typeface="Inter" pitchFamily="34" charset="-120"/>
              </a:rPr>
              <a:t>Most existing algorithms prioritize prediction over corrective actions, offering limited practical rescheduling capabilities.</a:t>
            </a:r>
            <a:endParaRPr lang="en-US" sz="1500" dirty="0"/>
          </a:p>
        </p:txBody>
      </p:sp>
      <p:pic>
        <p:nvPicPr>
          <p:cNvPr id="2052" name="Picture 4" descr="New satellite imagery for cities across India | by Mapbox | maps for  developers">
            <a:extLst>
              <a:ext uri="{FF2B5EF4-FFF2-40B4-BE49-F238E27FC236}">
                <a16:creationId xmlns:a16="http://schemas.microsoft.com/office/drawing/2014/main" id="{575EBAB6-178C-0638-A5CC-6FD52EA2A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031956" y="1641390"/>
            <a:ext cx="8250069" cy="49468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84465" y="380643"/>
            <a:ext cx="6281023" cy="432554"/>
          </a:xfrm>
          <a:prstGeom prst="rect">
            <a:avLst/>
          </a:prstGeom>
          <a:noFill/>
          <a:ln/>
        </p:spPr>
        <p:txBody>
          <a:bodyPr wrap="none" lIns="0" tIns="0" rIns="0" bIns="0" rtlCol="0" anchor="t"/>
          <a:lstStyle/>
          <a:p>
            <a:pPr marL="0" indent="0" algn="l">
              <a:lnSpc>
                <a:spcPts val="3400"/>
              </a:lnSpc>
              <a:buNone/>
            </a:pPr>
            <a:r>
              <a:rPr lang="en-US" sz="2700" b="1" dirty="0">
                <a:solidFill>
                  <a:srgbClr val="000000"/>
                </a:solidFill>
                <a:latin typeface="Inter Bold" pitchFamily="34" charset="0"/>
                <a:ea typeface="Inter Bold" pitchFamily="34" charset="-122"/>
                <a:cs typeface="Inter Bold" pitchFamily="34" charset="-120"/>
              </a:rPr>
              <a:t>Addressing the Geocoding Challenge</a:t>
            </a:r>
            <a:endParaRPr lang="en-US" sz="2700" dirty="0"/>
          </a:p>
        </p:txBody>
      </p:sp>
      <p:sp>
        <p:nvSpPr>
          <p:cNvPr id="3" name="Text 1"/>
          <p:cNvSpPr/>
          <p:nvPr/>
        </p:nvSpPr>
        <p:spPr>
          <a:xfrm>
            <a:off x="484465" y="1636395"/>
            <a:ext cx="6661904" cy="1701165"/>
          </a:xfrm>
          <a:prstGeom prst="rect">
            <a:avLst/>
          </a:prstGeom>
          <a:noFill/>
          <a:ln/>
        </p:spPr>
        <p:txBody>
          <a:bodyPr wrap="square" lIns="0" tIns="0" rIns="0" bIns="0" rtlCol="0" anchor="t"/>
          <a:lstStyle/>
          <a:p>
            <a:pPr marL="0" indent="0" algn="l">
              <a:lnSpc>
                <a:spcPct val="150000"/>
              </a:lnSpc>
              <a:buNone/>
            </a:pPr>
            <a:r>
              <a:rPr lang="en-US" sz="2400" dirty="0">
                <a:solidFill>
                  <a:srgbClr val="272525"/>
                </a:solidFill>
                <a:latin typeface="Inter" pitchFamily="34" charset="0"/>
                <a:ea typeface="Inter" pitchFamily="34" charset="-122"/>
                <a:cs typeface="Inter" pitchFamily="34" charset="-120"/>
              </a:rPr>
              <a:t>A crucial challenge in real-world implementation is the unavailability or inconsistency of accurate latitude and longitude data for railway stations.</a:t>
            </a:r>
            <a:endParaRPr lang="en-US" sz="2400" dirty="0"/>
          </a:p>
        </p:txBody>
      </p:sp>
      <p:sp>
        <p:nvSpPr>
          <p:cNvPr id="4" name="Text 2"/>
          <p:cNvSpPr/>
          <p:nvPr/>
        </p:nvSpPr>
        <p:spPr>
          <a:xfrm>
            <a:off x="484465" y="4095633"/>
            <a:ext cx="6661904" cy="2101214"/>
          </a:xfrm>
          <a:prstGeom prst="rect">
            <a:avLst/>
          </a:prstGeom>
          <a:noFill/>
          <a:ln/>
        </p:spPr>
        <p:txBody>
          <a:bodyPr wrap="square" lIns="0" tIns="0" rIns="0" bIns="0" rtlCol="0" anchor="t"/>
          <a:lstStyle/>
          <a:p>
            <a:pPr marL="0" indent="0" algn="l">
              <a:lnSpc>
                <a:spcPct val="150000"/>
              </a:lnSpc>
              <a:buNone/>
            </a:pPr>
            <a:r>
              <a:rPr lang="en-US" sz="2400" dirty="0">
                <a:solidFill>
                  <a:srgbClr val="272525"/>
                </a:solidFill>
                <a:latin typeface="Inter" pitchFamily="34" charset="0"/>
                <a:ea typeface="Inter" pitchFamily="34" charset="-122"/>
                <a:cs typeface="Inter" pitchFamily="34" charset="-120"/>
              </a:rPr>
              <a:t>This hinders mapping location-based weather data, using spatial models like Graph Neural Networks for delay propagation, and visualizing routes on maps.</a:t>
            </a:r>
            <a:endParaRPr lang="en-US" sz="2400" dirty="0"/>
          </a:p>
        </p:txBody>
      </p:sp>
      <p:pic>
        <p:nvPicPr>
          <p:cNvPr id="5" name="Image 0" descr="preencoded.png"/>
          <p:cNvPicPr>
            <a:picLocks noChangeAspect="1"/>
          </p:cNvPicPr>
          <p:nvPr/>
        </p:nvPicPr>
        <p:blipFill>
          <a:blip r:embed="rId3"/>
          <a:stretch>
            <a:fillRect/>
          </a:stretch>
        </p:blipFill>
        <p:spPr>
          <a:xfrm>
            <a:off x="7622381" y="26314"/>
            <a:ext cx="6661904" cy="6661904"/>
          </a:xfrm>
          <a:prstGeom prst="rect">
            <a:avLst/>
          </a:prstGeom>
        </p:spPr>
      </p:pic>
      <p:sp>
        <p:nvSpPr>
          <p:cNvPr id="6" name="Shape 3"/>
          <p:cNvSpPr/>
          <p:nvPr/>
        </p:nvSpPr>
        <p:spPr>
          <a:xfrm>
            <a:off x="968931" y="6929378"/>
            <a:ext cx="13661469" cy="1300221"/>
          </a:xfrm>
          <a:prstGeom prst="roundRect">
            <a:avLst>
              <a:gd name="adj" fmla="val 4995"/>
            </a:avLst>
          </a:prstGeom>
          <a:solidFill>
            <a:srgbClr val="B6FCB8"/>
          </a:solidFill>
          <a:ln/>
        </p:spPr>
      </p:sp>
      <p:pic>
        <p:nvPicPr>
          <p:cNvPr id="7" name="Image 1" descr="preencoded.png"/>
          <p:cNvPicPr>
            <a:picLocks noChangeAspect="1"/>
          </p:cNvPicPr>
          <p:nvPr/>
        </p:nvPicPr>
        <p:blipFill>
          <a:blip r:embed="rId4"/>
          <a:stretch>
            <a:fillRect/>
          </a:stretch>
        </p:blipFill>
        <p:spPr>
          <a:xfrm>
            <a:off x="1245632" y="7248226"/>
            <a:ext cx="216218" cy="172998"/>
          </a:xfrm>
          <a:prstGeom prst="rect">
            <a:avLst/>
          </a:prstGeom>
        </p:spPr>
      </p:pic>
      <p:sp>
        <p:nvSpPr>
          <p:cNvPr id="8" name="Text 4"/>
          <p:cNvSpPr/>
          <p:nvPr/>
        </p:nvSpPr>
        <p:spPr>
          <a:xfrm>
            <a:off x="1600200" y="7232034"/>
            <a:ext cx="1730335" cy="216218"/>
          </a:xfrm>
          <a:prstGeom prst="rect">
            <a:avLst/>
          </a:prstGeom>
          <a:noFill/>
          <a:ln/>
        </p:spPr>
        <p:txBody>
          <a:bodyPr wrap="none" lIns="0" tIns="0" rIns="0" bIns="0" rtlCol="0" anchor="t"/>
          <a:lstStyle/>
          <a:p>
            <a:pPr marL="0" indent="0" algn="l">
              <a:lnSpc>
                <a:spcPts val="1700"/>
              </a:lnSpc>
              <a:buNone/>
            </a:pPr>
            <a:r>
              <a:rPr lang="en-US" b="1" dirty="0">
                <a:solidFill>
                  <a:srgbClr val="000000"/>
                </a:solidFill>
                <a:latin typeface="Inter Bold" pitchFamily="34" charset="0"/>
                <a:ea typeface="Inter Bold" pitchFamily="34" charset="-122"/>
                <a:cs typeface="Inter Bold" pitchFamily="34" charset="-120"/>
              </a:rPr>
              <a:t>RRAS Solution:</a:t>
            </a:r>
            <a:endParaRPr lang="en-US" dirty="0"/>
          </a:p>
        </p:txBody>
      </p:sp>
      <p:sp>
        <p:nvSpPr>
          <p:cNvPr id="9" name="Text 5"/>
          <p:cNvSpPr/>
          <p:nvPr/>
        </p:nvSpPr>
        <p:spPr>
          <a:xfrm>
            <a:off x="1600200" y="7467956"/>
            <a:ext cx="13030200" cy="442913"/>
          </a:xfrm>
          <a:prstGeom prst="rect">
            <a:avLst/>
          </a:prstGeom>
          <a:noFill/>
          <a:ln/>
        </p:spPr>
        <p:txBody>
          <a:bodyPr wrap="square" lIns="0" tIns="0" rIns="0" bIns="0" rtlCol="0" anchor="t"/>
          <a:lstStyle/>
          <a:p>
            <a:pPr marL="0" indent="0" algn="l">
              <a:lnSpc>
                <a:spcPts val="1700"/>
              </a:lnSpc>
              <a:buNone/>
            </a:pPr>
            <a:r>
              <a:rPr lang="en-US" sz="1600" dirty="0">
                <a:solidFill>
                  <a:srgbClr val="000000"/>
                </a:solidFill>
                <a:latin typeface="Inter" pitchFamily="34" charset="0"/>
                <a:ea typeface="Inter" pitchFamily="34" charset="-122"/>
                <a:cs typeface="Inter" pitchFamily="34" charset="-120"/>
              </a:rPr>
              <a:t>Our system incorporates a station geocoding module that queries open datasets or third-party APIs (e.g., Google Maps, OpenStreetMap) to fetch and standardize station coordinates. This ensures accurate linking of weather, crowd, and operational delays to geographical positions, enabling more precise predictions and rescheduling.</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8492" y="814049"/>
            <a:ext cx="652664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Key Objectives of RRAS</a:t>
            </a:r>
            <a:endParaRPr lang="en-US" sz="4450" dirty="0"/>
          </a:p>
        </p:txBody>
      </p:sp>
      <p:pic>
        <p:nvPicPr>
          <p:cNvPr id="3" name="Image 0" descr="preencoded.png"/>
          <p:cNvPicPr>
            <a:picLocks noChangeAspect="1"/>
          </p:cNvPicPr>
          <p:nvPr/>
        </p:nvPicPr>
        <p:blipFill>
          <a:blip r:embed="rId3"/>
          <a:stretch>
            <a:fillRect/>
          </a:stretch>
        </p:blipFill>
        <p:spPr>
          <a:xfrm>
            <a:off x="793789" y="2144413"/>
            <a:ext cx="499751" cy="624624"/>
          </a:xfrm>
          <a:prstGeom prst="rect">
            <a:avLst/>
          </a:prstGeom>
        </p:spPr>
      </p:pic>
      <p:sp>
        <p:nvSpPr>
          <p:cNvPr id="4" name="Shape 1"/>
          <p:cNvSpPr/>
          <p:nvPr/>
        </p:nvSpPr>
        <p:spPr>
          <a:xfrm>
            <a:off x="793790" y="2840593"/>
            <a:ext cx="4196358" cy="30480"/>
          </a:xfrm>
          <a:prstGeom prst="rect">
            <a:avLst/>
          </a:prstGeom>
          <a:solidFill>
            <a:srgbClr val="4950BC"/>
          </a:solidFill>
          <a:ln/>
        </p:spPr>
      </p:sp>
      <p:sp>
        <p:nvSpPr>
          <p:cNvPr id="5" name="Text 2"/>
          <p:cNvSpPr/>
          <p:nvPr/>
        </p:nvSpPr>
        <p:spPr>
          <a:xfrm>
            <a:off x="793790" y="3014901"/>
            <a:ext cx="394549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Data Collection &amp; Integration</a:t>
            </a:r>
            <a:endParaRPr lang="en-US" sz="2200" dirty="0"/>
          </a:p>
        </p:txBody>
      </p:sp>
      <p:sp>
        <p:nvSpPr>
          <p:cNvPr id="6" name="Text 3"/>
          <p:cNvSpPr/>
          <p:nvPr/>
        </p:nvSpPr>
        <p:spPr>
          <a:xfrm>
            <a:off x="793790" y="3505319"/>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Gather operational and environmental data: crowd levels, weather, timetables, and dwell times.</a:t>
            </a:r>
            <a:endParaRPr lang="en-US" sz="1750" dirty="0"/>
          </a:p>
        </p:txBody>
      </p:sp>
      <p:pic>
        <p:nvPicPr>
          <p:cNvPr id="7" name="Image 1" descr="preencoded.png"/>
          <p:cNvPicPr>
            <a:picLocks noChangeAspect="1"/>
          </p:cNvPicPr>
          <p:nvPr/>
        </p:nvPicPr>
        <p:blipFill>
          <a:blip r:embed="rId4"/>
          <a:stretch>
            <a:fillRect/>
          </a:stretch>
        </p:blipFill>
        <p:spPr>
          <a:xfrm>
            <a:off x="5216962" y="2144414"/>
            <a:ext cx="499750" cy="624623"/>
          </a:xfrm>
          <a:prstGeom prst="rect">
            <a:avLst/>
          </a:prstGeom>
        </p:spPr>
      </p:pic>
      <p:sp>
        <p:nvSpPr>
          <p:cNvPr id="8" name="Shape 4"/>
          <p:cNvSpPr/>
          <p:nvPr/>
        </p:nvSpPr>
        <p:spPr>
          <a:xfrm>
            <a:off x="5216962" y="2840593"/>
            <a:ext cx="4196358" cy="30480"/>
          </a:xfrm>
          <a:prstGeom prst="rect">
            <a:avLst/>
          </a:prstGeom>
          <a:solidFill>
            <a:srgbClr val="4950BC"/>
          </a:solidFill>
          <a:ln/>
        </p:spPr>
      </p:sp>
      <p:sp>
        <p:nvSpPr>
          <p:cNvPr id="9" name="Text 5"/>
          <p:cNvSpPr/>
          <p:nvPr/>
        </p:nvSpPr>
        <p:spPr>
          <a:xfrm>
            <a:off x="5216962" y="3014901"/>
            <a:ext cx="304395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Establish Correlations</a:t>
            </a:r>
            <a:endParaRPr lang="en-US" sz="2200" dirty="0"/>
          </a:p>
        </p:txBody>
      </p:sp>
      <p:sp>
        <p:nvSpPr>
          <p:cNvPr id="10" name="Text 6"/>
          <p:cNvSpPr/>
          <p:nvPr/>
        </p:nvSpPr>
        <p:spPr>
          <a:xfrm>
            <a:off x="5216962" y="3505319"/>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Identify and quantify the relationships between weather conditions and train delays.</a:t>
            </a:r>
            <a:endParaRPr lang="en-US" sz="1750" dirty="0"/>
          </a:p>
        </p:txBody>
      </p:sp>
      <p:pic>
        <p:nvPicPr>
          <p:cNvPr id="11" name="Image 2" descr="preencoded.png"/>
          <p:cNvPicPr>
            <a:picLocks noChangeAspect="1"/>
          </p:cNvPicPr>
          <p:nvPr/>
        </p:nvPicPr>
        <p:blipFill>
          <a:blip r:embed="rId5"/>
          <a:stretch>
            <a:fillRect/>
          </a:stretch>
        </p:blipFill>
        <p:spPr>
          <a:xfrm>
            <a:off x="9640132" y="2144416"/>
            <a:ext cx="499749" cy="624621"/>
          </a:xfrm>
          <a:prstGeom prst="rect">
            <a:avLst/>
          </a:prstGeom>
        </p:spPr>
      </p:pic>
      <p:sp>
        <p:nvSpPr>
          <p:cNvPr id="12" name="Shape 7"/>
          <p:cNvSpPr/>
          <p:nvPr/>
        </p:nvSpPr>
        <p:spPr>
          <a:xfrm>
            <a:off x="9640133" y="2840593"/>
            <a:ext cx="4196358" cy="30480"/>
          </a:xfrm>
          <a:prstGeom prst="rect">
            <a:avLst/>
          </a:prstGeom>
          <a:solidFill>
            <a:srgbClr val="4950BC"/>
          </a:solidFill>
          <a:ln/>
        </p:spPr>
      </p:sp>
      <p:sp>
        <p:nvSpPr>
          <p:cNvPr id="13" name="Text 8"/>
          <p:cNvSpPr/>
          <p:nvPr/>
        </p:nvSpPr>
        <p:spPr>
          <a:xfrm>
            <a:off x="9640133" y="30149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Predictive Modeling</a:t>
            </a:r>
            <a:endParaRPr lang="en-US" sz="2200" dirty="0"/>
          </a:p>
        </p:txBody>
      </p:sp>
      <p:sp>
        <p:nvSpPr>
          <p:cNvPr id="14" name="Text 9"/>
          <p:cNvSpPr/>
          <p:nvPr/>
        </p:nvSpPr>
        <p:spPr>
          <a:xfrm>
            <a:off x="9640133" y="3505319"/>
            <a:ext cx="4196358"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Develop and utilize models to forecast potential delays for the following day'P.</a:t>
            </a:r>
            <a:endParaRPr lang="en-US" sz="1750" dirty="0"/>
          </a:p>
        </p:txBody>
      </p:sp>
      <p:pic>
        <p:nvPicPr>
          <p:cNvPr id="15" name="Image 3" descr="preencoded.png"/>
          <p:cNvPicPr>
            <a:picLocks noChangeAspect="1"/>
          </p:cNvPicPr>
          <p:nvPr/>
        </p:nvPicPr>
        <p:blipFill>
          <a:blip r:embed="rId6"/>
          <a:stretch>
            <a:fillRect/>
          </a:stretch>
        </p:blipFill>
        <p:spPr>
          <a:xfrm>
            <a:off x="793789" y="4955017"/>
            <a:ext cx="499750" cy="624623"/>
          </a:xfrm>
          <a:prstGeom prst="rect">
            <a:avLst/>
          </a:prstGeom>
        </p:spPr>
      </p:pic>
      <p:sp>
        <p:nvSpPr>
          <p:cNvPr id="16" name="Shape 10"/>
          <p:cNvSpPr/>
          <p:nvPr/>
        </p:nvSpPr>
        <p:spPr>
          <a:xfrm>
            <a:off x="793789" y="5651196"/>
            <a:ext cx="6407944" cy="30480"/>
          </a:xfrm>
          <a:prstGeom prst="rect">
            <a:avLst/>
          </a:prstGeom>
          <a:solidFill>
            <a:srgbClr val="4950BC"/>
          </a:solidFill>
          <a:ln/>
        </p:spPr>
      </p:sp>
      <p:sp>
        <p:nvSpPr>
          <p:cNvPr id="17" name="Text 11"/>
          <p:cNvSpPr/>
          <p:nvPr/>
        </p:nvSpPr>
        <p:spPr>
          <a:xfrm>
            <a:off x="793789" y="5825504"/>
            <a:ext cx="428065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Generate Optimized Schedules</a:t>
            </a:r>
            <a:endParaRPr lang="en-US" sz="2200" dirty="0"/>
          </a:p>
        </p:txBody>
      </p:sp>
      <p:sp>
        <p:nvSpPr>
          <p:cNvPr id="18" name="Text 12"/>
          <p:cNvSpPr/>
          <p:nvPr/>
        </p:nvSpPr>
        <p:spPr>
          <a:xfrm>
            <a:off x="793789" y="6315922"/>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Create new train schedules that effectively minimize cumulative delays across the network.</a:t>
            </a:r>
            <a:endParaRPr lang="en-US" sz="1750" dirty="0"/>
          </a:p>
        </p:txBody>
      </p:sp>
      <p:pic>
        <p:nvPicPr>
          <p:cNvPr id="19" name="Image 4" descr="preencoded.png"/>
          <p:cNvPicPr>
            <a:picLocks noChangeAspect="1"/>
          </p:cNvPicPr>
          <p:nvPr/>
        </p:nvPicPr>
        <p:blipFill>
          <a:blip r:embed="rId7"/>
          <a:stretch>
            <a:fillRect/>
          </a:stretch>
        </p:blipFill>
        <p:spPr>
          <a:xfrm>
            <a:off x="7428547" y="4955017"/>
            <a:ext cx="499750" cy="624623"/>
          </a:xfrm>
          <a:prstGeom prst="rect">
            <a:avLst/>
          </a:prstGeom>
        </p:spPr>
      </p:pic>
      <p:sp>
        <p:nvSpPr>
          <p:cNvPr id="20" name="Shape 13"/>
          <p:cNvSpPr/>
          <p:nvPr/>
        </p:nvSpPr>
        <p:spPr>
          <a:xfrm>
            <a:off x="7428547" y="5651196"/>
            <a:ext cx="6407944" cy="30480"/>
          </a:xfrm>
          <a:prstGeom prst="rect">
            <a:avLst/>
          </a:prstGeom>
          <a:solidFill>
            <a:srgbClr val="4950BC"/>
          </a:solidFill>
          <a:ln/>
        </p:spPr>
      </p:sp>
      <p:sp>
        <p:nvSpPr>
          <p:cNvPr id="21" name="Text 14"/>
          <p:cNvSpPr/>
          <p:nvPr/>
        </p:nvSpPr>
        <p:spPr>
          <a:xfrm>
            <a:off x="7428547" y="5825504"/>
            <a:ext cx="349793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Decision Support System</a:t>
            </a:r>
            <a:endParaRPr lang="en-US" sz="2200" dirty="0"/>
          </a:p>
        </p:txBody>
      </p:sp>
      <p:sp>
        <p:nvSpPr>
          <p:cNvPr id="22" name="Text 15"/>
          <p:cNvSpPr/>
          <p:nvPr/>
        </p:nvSpPr>
        <p:spPr>
          <a:xfrm>
            <a:off x="7428547" y="6315922"/>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Provide railway operators with a robust tool for informed and proactive decision-making.</a:t>
            </a:r>
            <a:endParaRPr lang="en-US" sz="1750" dirty="0"/>
          </a:p>
        </p:txBody>
      </p:sp>
      <p:pic>
        <p:nvPicPr>
          <p:cNvPr id="23" name="Picture 22">
            <a:extLst>
              <a:ext uri="{FF2B5EF4-FFF2-40B4-BE49-F238E27FC236}">
                <a16:creationId xmlns:a16="http://schemas.microsoft.com/office/drawing/2014/main" id="{07DD8105-0AF7-F96D-9F53-BDF472770DEC}"/>
              </a:ext>
            </a:extLst>
          </p:cNvPr>
          <p:cNvPicPr>
            <a:picLocks noChangeAspect="1"/>
          </p:cNvPicPr>
          <p:nvPr/>
        </p:nvPicPr>
        <p:blipFill>
          <a:blip r:embed="rId8"/>
          <a:stretch>
            <a:fillRect/>
          </a:stretch>
        </p:blipFill>
        <p:spPr>
          <a:xfrm>
            <a:off x="11742234" y="7611090"/>
            <a:ext cx="2847260" cy="5566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4465" y="670799"/>
            <a:ext cx="5843468"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Inter Bold" pitchFamily="34" charset="0"/>
                <a:ea typeface="Inter Bold" pitchFamily="34" charset="-122"/>
                <a:cs typeface="Inter Bold" pitchFamily="34" charset="-120"/>
              </a:rPr>
              <a:t>Project Plan: From Concept to Deployment</a:t>
            </a:r>
            <a:endParaRPr lang="en-US" sz="2200" dirty="0"/>
          </a:p>
        </p:txBody>
      </p:sp>
      <p:sp>
        <p:nvSpPr>
          <p:cNvPr id="3" name="Shape 1"/>
          <p:cNvSpPr/>
          <p:nvPr/>
        </p:nvSpPr>
        <p:spPr>
          <a:xfrm>
            <a:off x="7474849" y="2623543"/>
            <a:ext cx="15240" cy="3386138"/>
          </a:xfrm>
          <a:prstGeom prst="roundRect">
            <a:avLst>
              <a:gd name="adj" fmla="val 312558"/>
            </a:avLst>
          </a:prstGeom>
          <a:solidFill>
            <a:srgbClr val="C0C1D7"/>
          </a:solidFill>
          <a:ln/>
        </p:spPr>
      </p:sp>
      <p:sp>
        <p:nvSpPr>
          <p:cNvPr id="4" name="Shape 2"/>
          <p:cNvSpPr/>
          <p:nvPr/>
        </p:nvSpPr>
        <p:spPr>
          <a:xfrm>
            <a:off x="6952623" y="2573257"/>
            <a:ext cx="340162" cy="15240"/>
          </a:xfrm>
          <a:prstGeom prst="roundRect">
            <a:avLst>
              <a:gd name="adj" fmla="val 312558"/>
            </a:avLst>
          </a:prstGeom>
          <a:solidFill>
            <a:srgbClr val="C0C1D7"/>
          </a:solidFill>
          <a:ln/>
        </p:spPr>
      </p:sp>
      <p:sp>
        <p:nvSpPr>
          <p:cNvPr id="5" name="Shape 3"/>
          <p:cNvSpPr/>
          <p:nvPr/>
        </p:nvSpPr>
        <p:spPr>
          <a:xfrm>
            <a:off x="7279748" y="2309986"/>
            <a:ext cx="360015" cy="399033"/>
          </a:xfrm>
          <a:prstGeom prst="roundRect">
            <a:avLst>
              <a:gd name="adj" fmla="val 18669"/>
            </a:avLst>
          </a:prstGeom>
          <a:solidFill>
            <a:srgbClr val="DADBF1"/>
          </a:solidFill>
          <a:ln w="7620">
            <a:solidFill>
              <a:srgbClr val="C0C1D7"/>
            </a:solidFill>
            <a:prstDash val="solid"/>
          </a:ln>
        </p:spPr>
      </p:sp>
      <p:sp>
        <p:nvSpPr>
          <p:cNvPr id="6" name="Text 4"/>
          <p:cNvSpPr/>
          <p:nvPr/>
        </p:nvSpPr>
        <p:spPr>
          <a:xfrm>
            <a:off x="7397399" y="2489835"/>
            <a:ext cx="170021" cy="212646"/>
          </a:xfrm>
          <a:prstGeom prst="rect">
            <a:avLst/>
          </a:prstGeom>
          <a:noFill/>
          <a:ln/>
        </p:spPr>
        <p:txBody>
          <a:bodyPr wrap="none" lIns="0" tIns="0" rIns="0" bIns="0" rtlCol="0" anchor="t"/>
          <a:lstStyle/>
          <a:p>
            <a:pPr marL="0" indent="0" algn="ctr">
              <a:lnSpc>
                <a:spcPts val="1300"/>
              </a:lnSpc>
              <a:buNone/>
            </a:pPr>
            <a:r>
              <a:rPr lang="en-US" b="1" dirty="0">
                <a:solidFill>
                  <a:srgbClr val="272525"/>
                </a:solidFill>
                <a:latin typeface="Inter Bold" pitchFamily="34" charset="0"/>
                <a:ea typeface="Inter Bold" pitchFamily="34" charset="-122"/>
                <a:cs typeface="Inter Bold" pitchFamily="34" charset="-120"/>
              </a:rPr>
              <a:t>1</a:t>
            </a:r>
            <a:endParaRPr lang="en-US" dirty="0"/>
          </a:p>
        </p:txBody>
      </p:sp>
      <p:sp>
        <p:nvSpPr>
          <p:cNvPr id="7" name="Text 5"/>
          <p:cNvSpPr/>
          <p:nvPr/>
        </p:nvSpPr>
        <p:spPr>
          <a:xfrm>
            <a:off x="3923979" y="2238209"/>
            <a:ext cx="2865081" cy="314429"/>
          </a:xfrm>
          <a:prstGeom prst="rect">
            <a:avLst/>
          </a:prstGeom>
          <a:noFill/>
          <a:ln/>
        </p:spPr>
        <p:txBody>
          <a:bodyPr wrap="none" lIns="0" tIns="0" rIns="0" bIns="0" rtlCol="0" anchor="b"/>
          <a:lstStyle/>
          <a:p>
            <a:pPr marL="0" indent="0" algn="r">
              <a:lnSpc>
                <a:spcPts val="1350"/>
              </a:lnSpc>
              <a:buNone/>
            </a:pPr>
            <a:r>
              <a:rPr lang="en-US" b="1" dirty="0">
                <a:solidFill>
                  <a:srgbClr val="272525"/>
                </a:solidFill>
                <a:latin typeface="Inter Bold" pitchFamily="34" charset="0"/>
                <a:ea typeface="Inter Bold" pitchFamily="34" charset="-122"/>
                <a:cs typeface="Inter Bold" pitchFamily="34" charset="-120"/>
              </a:rPr>
              <a:t>Phase 1: Synthetic Dataset</a:t>
            </a:r>
            <a:endParaRPr lang="en-US" dirty="0"/>
          </a:p>
        </p:txBody>
      </p:sp>
      <p:sp>
        <p:nvSpPr>
          <p:cNvPr id="8" name="Text 6"/>
          <p:cNvSpPr/>
          <p:nvPr/>
        </p:nvSpPr>
        <p:spPr>
          <a:xfrm>
            <a:off x="3226867" y="2599742"/>
            <a:ext cx="3766267" cy="595747"/>
          </a:xfrm>
          <a:prstGeom prst="rect">
            <a:avLst/>
          </a:prstGeom>
          <a:noFill/>
          <a:ln/>
        </p:spPr>
        <p:txBody>
          <a:bodyPr vert="horz" wrap="square" lIns="0" tIns="0" rIns="0" bIns="0" rtlCol="0" anchor="t"/>
          <a:lstStyle/>
          <a:p>
            <a:pPr algn="r">
              <a:lnSpc>
                <a:spcPts val="1400"/>
              </a:lnSpc>
            </a:pPr>
            <a:r>
              <a:rPr lang="en-US" sz="1600" dirty="0">
                <a:solidFill>
                  <a:srgbClr val="272525"/>
                </a:solidFill>
                <a:latin typeface="Inter" pitchFamily="34" charset="0"/>
                <a:ea typeface="Inter" pitchFamily="34" charset="-122"/>
                <a:cs typeface="Inter" pitchFamily="34" charset="-120"/>
              </a:rPr>
              <a:t>Create a synthetic dataset with station details, weather, and delays to test model feasibility.</a:t>
            </a:r>
            <a:endParaRPr lang="en-US" sz="1600" dirty="0"/>
          </a:p>
        </p:txBody>
      </p:sp>
      <p:sp>
        <p:nvSpPr>
          <p:cNvPr id="9" name="Shape 7"/>
          <p:cNvSpPr/>
          <p:nvPr/>
        </p:nvSpPr>
        <p:spPr>
          <a:xfrm>
            <a:off x="7594804" y="3423881"/>
            <a:ext cx="340162" cy="15240"/>
          </a:xfrm>
          <a:prstGeom prst="roundRect">
            <a:avLst>
              <a:gd name="adj" fmla="val 312558"/>
            </a:avLst>
          </a:prstGeom>
          <a:solidFill>
            <a:srgbClr val="C0C1D7"/>
          </a:solidFill>
          <a:ln/>
        </p:spPr>
      </p:sp>
      <p:sp>
        <p:nvSpPr>
          <p:cNvPr id="10" name="Shape 8"/>
          <p:cNvSpPr/>
          <p:nvPr/>
        </p:nvSpPr>
        <p:spPr>
          <a:xfrm>
            <a:off x="7279749" y="3205163"/>
            <a:ext cx="360015" cy="320684"/>
          </a:xfrm>
          <a:prstGeom prst="roundRect">
            <a:avLst>
              <a:gd name="adj" fmla="val 18669"/>
            </a:avLst>
          </a:prstGeom>
          <a:solidFill>
            <a:srgbClr val="DADBF1"/>
          </a:solidFill>
          <a:ln w="7620">
            <a:solidFill>
              <a:srgbClr val="C0C1D7"/>
            </a:solidFill>
            <a:prstDash val="solid"/>
          </a:ln>
        </p:spPr>
      </p:sp>
      <p:sp>
        <p:nvSpPr>
          <p:cNvPr id="11" name="Text 9"/>
          <p:cNvSpPr/>
          <p:nvPr/>
        </p:nvSpPr>
        <p:spPr>
          <a:xfrm>
            <a:off x="7397399" y="3325178"/>
            <a:ext cx="170021" cy="212646"/>
          </a:xfrm>
          <a:prstGeom prst="rect">
            <a:avLst/>
          </a:prstGeom>
          <a:noFill/>
          <a:ln/>
        </p:spPr>
        <p:txBody>
          <a:bodyPr wrap="none" lIns="0" tIns="0" rIns="0" bIns="0" rtlCol="0" anchor="t"/>
          <a:lstStyle/>
          <a:p>
            <a:pPr marL="0" indent="0" algn="ctr">
              <a:lnSpc>
                <a:spcPts val="1300"/>
              </a:lnSpc>
              <a:buNone/>
            </a:pPr>
            <a:r>
              <a:rPr lang="en-US" b="1" dirty="0">
                <a:solidFill>
                  <a:srgbClr val="272525"/>
                </a:solidFill>
                <a:latin typeface="Inter Bold" pitchFamily="34" charset="0"/>
                <a:ea typeface="Inter Bold" pitchFamily="34" charset="-122"/>
                <a:cs typeface="Inter Bold" pitchFamily="34" charset="-120"/>
              </a:rPr>
              <a:t>2</a:t>
            </a:r>
            <a:endParaRPr lang="en-US" dirty="0"/>
          </a:p>
        </p:txBody>
      </p:sp>
      <p:sp>
        <p:nvSpPr>
          <p:cNvPr id="12" name="Text 10"/>
          <p:cNvSpPr/>
          <p:nvPr/>
        </p:nvSpPr>
        <p:spPr>
          <a:xfrm>
            <a:off x="8020155" y="3250884"/>
            <a:ext cx="3678068" cy="274963"/>
          </a:xfrm>
          <a:prstGeom prst="rect">
            <a:avLst/>
          </a:prstGeom>
          <a:noFill/>
          <a:ln/>
        </p:spPr>
        <p:txBody>
          <a:bodyPr wrap="none" lIns="0" tIns="0" rIns="0" bIns="0" rtlCol="0" anchor="t"/>
          <a:lstStyle/>
          <a:p>
            <a:pPr marL="0" indent="0" algn="l">
              <a:lnSpc>
                <a:spcPts val="1350"/>
              </a:lnSpc>
              <a:buNone/>
            </a:pPr>
            <a:r>
              <a:rPr lang="en-US" b="1" dirty="0">
                <a:solidFill>
                  <a:srgbClr val="272525"/>
                </a:solidFill>
                <a:latin typeface="Inter Bold" pitchFamily="34" charset="0"/>
                <a:ea typeface="Inter Bold" pitchFamily="34" charset="-122"/>
                <a:cs typeface="Inter Bold" pitchFamily="34" charset="-120"/>
              </a:rPr>
              <a:t>Phase 2: Model Development</a:t>
            </a:r>
            <a:endParaRPr lang="en-US" dirty="0"/>
          </a:p>
        </p:txBody>
      </p:sp>
      <p:sp>
        <p:nvSpPr>
          <p:cNvPr id="13" name="Text 11"/>
          <p:cNvSpPr/>
          <p:nvPr/>
        </p:nvSpPr>
        <p:spPr>
          <a:xfrm>
            <a:off x="8001605" y="3463485"/>
            <a:ext cx="3558915" cy="437555"/>
          </a:xfrm>
          <a:prstGeom prst="rect">
            <a:avLst/>
          </a:prstGeom>
          <a:noFill/>
          <a:ln/>
        </p:spPr>
        <p:txBody>
          <a:bodyPr vert="horz" wrap="square" lIns="0" tIns="0" rIns="0" bIns="0" rtlCol="0" anchor="t"/>
          <a:lstStyle/>
          <a:p>
            <a:pPr marL="0" indent="0">
              <a:lnSpc>
                <a:spcPts val="1400"/>
              </a:lnSpc>
              <a:buNone/>
            </a:pPr>
            <a:r>
              <a:rPr lang="en-US" sz="1600" dirty="0">
                <a:solidFill>
                  <a:srgbClr val="272525"/>
                </a:solidFill>
                <a:latin typeface="Inter" pitchFamily="34" charset="0"/>
                <a:ea typeface="Inter" pitchFamily="34" charset="-122"/>
                <a:cs typeface="Inter" pitchFamily="34" charset="-120"/>
              </a:rPr>
              <a:t>Train and validate delay prediction and rescheduling algorithms using synthetic data.</a:t>
            </a:r>
            <a:endParaRPr lang="en-US" sz="1600" dirty="0"/>
          </a:p>
        </p:txBody>
      </p:sp>
      <p:sp>
        <p:nvSpPr>
          <p:cNvPr id="14" name="Shape 12"/>
          <p:cNvSpPr/>
          <p:nvPr/>
        </p:nvSpPr>
        <p:spPr>
          <a:xfrm>
            <a:off x="7029972" y="4166331"/>
            <a:ext cx="340162" cy="15240"/>
          </a:xfrm>
          <a:prstGeom prst="roundRect">
            <a:avLst>
              <a:gd name="adj" fmla="val 312558"/>
            </a:avLst>
          </a:prstGeom>
          <a:solidFill>
            <a:srgbClr val="C0C1D7"/>
          </a:solidFill>
          <a:ln/>
        </p:spPr>
      </p:sp>
      <p:sp>
        <p:nvSpPr>
          <p:cNvPr id="15" name="Shape 13"/>
          <p:cNvSpPr/>
          <p:nvPr/>
        </p:nvSpPr>
        <p:spPr>
          <a:xfrm>
            <a:off x="7302402" y="3997783"/>
            <a:ext cx="360014" cy="359569"/>
          </a:xfrm>
          <a:prstGeom prst="roundRect">
            <a:avLst>
              <a:gd name="adj" fmla="val 18669"/>
            </a:avLst>
          </a:prstGeom>
          <a:solidFill>
            <a:srgbClr val="DADBF1"/>
          </a:solidFill>
          <a:ln w="7620">
            <a:solidFill>
              <a:srgbClr val="C0C1D7"/>
            </a:solidFill>
            <a:prstDash val="solid"/>
          </a:ln>
        </p:spPr>
      </p:sp>
      <p:sp>
        <p:nvSpPr>
          <p:cNvPr id="16" name="Text 14"/>
          <p:cNvSpPr/>
          <p:nvPr/>
        </p:nvSpPr>
        <p:spPr>
          <a:xfrm>
            <a:off x="7406972" y="4130094"/>
            <a:ext cx="170021" cy="212646"/>
          </a:xfrm>
          <a:prstGeom prst="rect">
            <a:avLst/>
          </a:prstGeom>
          <a:noFill/>
          <a:ln/>
        </p:spPr>
        <p:txBody>
          <a:bodyPr wrap="none" lIns="0" tIns="0" rIns="0" bIns="0" rtlCol="0" anchor="t"/>
          <a:lstStyle/>
          <a:p>
            <a:pPr marL="0" indent="0" algn="ctr">
              <a:lnSpc>
                <a:spcPts val="1300"/>
              </a:lnSpc>
              <a:buNone/>
            </a:pPr>
            <a:r>
              <a:rPr lang="en-US" b="1" dirty="0">
                <a:solidFill>
                  <a:srgbClr val="272525"/>
                </a:solidFill>
                <a:latin typeface="Inter Bold" pitchFamily="34" charset="0"/>
                <a:ea typeface="Inter Bold" pitchFamily="34" charset="-122"/>
                <a:cs typeface="Inter Bold" pitchFamily="34" charset="-120"/>
              </a:rPr>
              <a:t>3</a:t>
            </a:r>
            <a:endParaRPr lang="en-US" dirty="0"/>
          </a:p>
        </p:txBody>
      </p:sp>
      <p:sp>
        <p:nvSpPr>
          <p:cNvPr id="17" name="Text 15"/>
          <p:cNvSpPr/>
          <p:nvPr/>
        </p:nvSpPr>
        <p:spPr>
          <a:xfrm>
            <a:off x="4405710" y="3943001"/>
            <a:ext cx="2587424" cy="275613"/>
          </a:xfrm>
          <a:prstGeom prst="rect">
            <a:avLst/>
          </a:prstGeom>
          <a:noFill/>
          <a:ln/>
        </p:spPr>
        <p:txBody>
          <a:bodyPr wrap="none" lIns="0" tIns="0" rIns="0" bIns="0" rtlCol="0" anchor="t"/>
          <a:lstStyle/>
          <a:p>
            <a:pPr marL="0" indent="0" algn="r">
              <a:lnSpc>
                <a:spcPts val="1350"/>
              </a:lnSpc>
              <a:buNone/>
            </a:pPr>
            <a:r>
              <a:rPr lang="en-US" b="1" dirty="0">
                <a:solidFill>
                  <a:srgbClr val="272525"/>
                </a:solidFill>
                <a:latin typeface="Inter Bold" pitchFamily="34" charset="0"/>
                <a:ea typeface="Inter Bold" pitchFamily="34" charset="-122"/>
                <a:cs typeface="Inter Bold" pitchFamily="34" charset="-120"/>
              </a:rPr>
              <a:t>Phase 3: API Integration</a:t>
            </a:r>
            <a:endParaRPr lang="en-US" dirty="0"/>
          </a:p>
        </p:txBody>
      </p:sp>
      <p:sp>
        <p:nvSpPr>
          <p:cNvPr id="18" name="Text 16"/>
          <p:cNvSpPr/>
          <p:nvPr/>
        </p:nvSpPr>
        <p:spPr>
          <a:xfrm>
            <a:off x="3353686" y="4189190"/>
            <a:ext cx="3683683" cy="659083"/>
          </a:xfrm>
          <a:prstGeom prst="rect">
            <a:avLst/>
          </a:prstGeom>
          <a:noFill/>
          <a:ln/>
        </p:spPr>
        <p:txBody>
          <a:bodyPr vert="horz" wrap="square" lIns="0" tIns="0" rIns="0" bIns="0" numCol="1" rtlCol="0" anchor="t"/>
          <a:lstStyle/>
          <a:p>
            <a:pPr marL="0" indent="0" algn="r">
              <a:lnSpc>
                <a:spcPts val="1400"/>
              </a:lnSpc>
              <a:buNone/>
            </a:pPr>
            <a:r>
              <a:rPr lang="en-US" sz="1600" dirty="0">
                <a:solidFill>
                  <a:srgbClr val="272525"/>
                </a:solidFill>
                <a:latin typeface="Inter" pitchFamily="34" charset="0"/>
                <a:ea typeface="Inter" pitchFamily="34" charset="-122"/>
                <a:cs typeface="Inter" pitchFamily="34" charset="-120"/>
              </a:rPr>
              <a:t>Incorporate real-world APIs for railway schedules, weather forecasts, crowd levels, and station geocoding.</a:t>
            </a:r>
            <a:endParaRPr lang="en-US" sz="1600" dirty="0"/>
          </a:p>
        </p:txBody>
      </p:sp>
      <p:sp>
        <p:nvSpPr>
          <p:cNvPr id="19" name="Shape 17"/>
          <p:cNvSpPr/>
          <p:nvPr/>
        </p:nvSpPr>
        <p:spPr>
          <a:xfrm>
            <a:off x="7563707" y="5011011"/>
            <a:ext cx="340162" cy="15240"/>
          </a:xfrm>
          <a:prstGeom prst="roundRect">
            <a:avLst>
              <a:gd name="adj" fmla="val 312558"/>
            </a:avLst>
          </a:prstGeom>
          <a:solidFill>
            <a:srgbClr val="C0C1D7"/>
          </a:solidFill>
          <a:ln/>
        </p:spPr>
      </p:sp>
      <p:sp>
        <p:nvSpPr>
          <p:cNvPr id="20" name="Shape 18"/>
          <p:cNvSpPr/>
          <p:nvPr/>
        </p:nvSpPr>
        <p:spPr>
          <a:xfrm>
            <a:off x="7302402" y="4834084"/>
            <a:ext cx="360013" cy="353854"/>
          </a:xfrm>
          <a:prstGeom prst="roundRect">
            <a:avLst>
              <a:gd name="adj" fmla="val 18669"/>
            </a:avLst>
          </a:prstGeom>
          <a:solidFill>
            <a:srgbClr val="DADBF1"/>
          </a:solidFill>
          <a:ln w="7620">
            <a:solidFill>
              <a:srgbClr val="C0C1D7"/>
            </a:solidFill>
            <a:prstDash val="solid"/>
          </a:ln>
        </p:spPr>
      </p:sp>
      <p:sp>
        <p:nvSpPr>
          <p:cNvPr id="21" name="Text 19"/>
          <p:cNvSpPr/>
          <p:nvPr/>
        </p:nvSpPr>
        <p:spPr>
          <a:xfrm>
            <a:off x="7397399" y="4964603"/>
            <a:ext cx="170021" cy="212646"/>
          </a:xfrm>
          <a:prstGeom prst="rect">
            <a:avLst/>
          </a:prstGeom>
          <a:noFill/>
          <a:ln/>
        </p:spPr>
        <p:txBody>
          <a:bodyPr wrap="none" lIns="0" tIns="0" rIns="0" bIns="0" rtlCol="0" anchor="t"/>
          <a:lstStyle/>
          <a:p>
            <a:pPr marL="0" indent="0" algn="ctr">
              <a:lnSpc>
                <a:spcPts val="1300"/>
              </a:lnSpc>
              <a:buNone/>
            </a:pPr>
            <a:r>
              <a:rPr lang="en-US" b="1" dirty="0">
                <a:solidFill>
                  <a:srgbClr val="272525"/>
                </a:solidFill>
                <a:latin typeface="Inter Bold" pitchFamily="34" charset="0"/>
                <a:ea typeface="Inter Bold" pitchFamily="34" charset="-122"/>
                <a:cs typeface="Inter Bold" pitchFamily="34" charset="-120"/>
              </a:rPr>
              <a:t>4</a:t>
            </a:r>
            <a:endParaRPr lang="en-US" dirty="0"/>
          </a:p>
        </p:txBody>
      </p:sp>
      <p:sp>
        <p:nvSpPr>
          <p:cNvPr id="22" name="Text 20"/>
          <p:cNvSpPr/>
          <p:nvPr/>
        </p:nvSpPr>
        <p:spPr>
          <a:xfrm>
            <a:off x="7977487" y="4829159"/>
            <a:ext cx="2965988" cy="241767"/>
          </a:xfrm>
          <a:prstGeom prst="rect">
            <a:avLst/>
          </a:prstGeom>
          <a:noFill/>
          <a:ln/>
        </p:spPr>
        <p:txBody>
          <a:bodyPr wrap="none" lIns="0" tIns="0" rIns="0" bIns="0" rtlCol="0" anchor="t"/>
          <a:lstStyle/>
          <a:p>
            <a:pPr marL="0" indent="0" algn="l">
              <a:lnSpc>
                <a:spcPts val="1350"/>
              </a:lnSpc>
              <a:buNone/>
            </a:pPr>
            <a:r>
              <a:rPr lang="en-US" b="1" dirty="0">
                <a:solidFill>
                  <a:srgbClr val="272525"/>
                </a:solidFill>
                <a:latin typeface="Inter Bold" pitchFamily="34" charset="0"/>
                <a:ea typeface="Inter Bold" pitchFamily="34" charset="-122"/>
                <a:cs typeface="Inter Bold" pitchFamily="34" charset="-120"/>
              </a:rPr>
              <a:t>Phase 4: Real Data Testing</a:t>
            </a:r>
            <a:endParaRPr lang="en-US" dirty="0"/>
          </a:p>
        </p:txBody>
      </p:sp>
      <p:sp>
        <p:nvSpPr>
          <p:cNvPr id="23" name="Text 21"/>
          <p:cNvSpPr/>
          <p:nvPr/>
        </p:nvSpPr>
        <p:spPr>
          <a:xfrm>
            <a:off x="7977487" y="5058415"/>
            <a:ext cx="3426188" cy="437555"/>
          </a:xfrm>
          <a:prstGeom prst="rect">
            <a:avLst/>
          </a:prstGeom>
          <a:noFill/>
          <a:ln/>
        </p:spPr>
        <p:txBody>
          <a:bodyPr vert="horz" wrap="square" lIns="0" tIns="0" rIns="0" bIns="0" rtlCol="0" anchor="t"/>
          <a:lstStyle/>
          <a:p>
            <a:pPr marL="0" indent="0">
              <a:lnSpc>
                <a:spcPts val="1400"/>
              </a:lnSpc>
              <a:buNone/>
            </a:pPr>
            <a:r>
              <a:rPr lang="en-US" sz="1600" dirty="0">
                <a:solidFill>
                  <a:srgbClr val="272525"/>
                </a:solidFill>
                <a:latin typeface="Inter" pitchFamily="34" charset="0"/>
                <a:ea typeface="Inter" pitchFamily="34" charset="-122"/>
                <a:cs typeface="Inter" pitchFamily="34" charset="-120"/>
              </a:rPr>
              <a:t>Evaluate system performance with live data for accuracy and scalability.</a:t>
            </a:r>
            <a:endParaRPr lang="en-US" sz="1600" dirty="0"/>
          </a:p>
        </p:txBody>
      </p:sp>
      <p:sp>
        <p:nvSpPr>
          <p:cNvPr id="24" name="Shape 22"/>
          <p:cNvSpPr/>
          <p:nvPr/>
        </p:nvSpPr>
        <p:spPr>
          <a:xfrm>
            <a:off x="6985471" y="5834355"/>
            <a:ext cx="340162" cy="15240"/>
          </a:xfrm>
          <a:prstGeom prst="roundRect">
            <a:avLst>
              <a:gd name="adj" fmla="val 312558"/>
            </a:avLst>
          </a:prstGeom>
          <a:solidFill>
            <a:srgbClr val="C0C1D7"/>
          </a:solidFill>
          <a:ln/>
        </p:spPr>
      </p:sp>
      <p:sp>
        <p:nvSpPr>
          <p:cNvPr id="25" name="Shape 23"/>
          <p:cNvSpPr/>
          <p:nvPr/>
        </p:nvSpPr>
        <p:spPr>
          <a:xfrm>
            <a:off x="7316024" y="5665048"/>
            <a:ext cx="360013" cy="353854"/>
          </a:xfrm>
          <a:prstGeom prst="roundRect">
            <a:avLst>
              <a:gd name="adj" fmla="val 18669"/>
            </a:avLst>
          </a:prstGeom>
          <a:solidFill>
            <a:srgbClr val="DADBF1"/>
          </a:solidFill>
          <a:ln w="7620">
            <a:solidFill>
              <a:srgbClr val="C0C1D7"/>
            </a:solidFill>
            <a:prstDash val="solid"/>
          </a:ln>
        </p:spPr>
      </p:sp>
      <p:sp>
        <p:nvSpPr>
          <p:cNvPr id="26" name="Text 24"/>
          <p:cNvSpPr/>
          <p:nvPr/>
        </p:nvSpPr>
        <p:spPr>
          <a:xfrm>
            <a:off x="7397399" y="5811239"/>
            <a:ext cx="170021" cy="212646"/>
          </a:xfrm>
          <a:prstGeom prst="rect">
            <a:avLst/>
          </a:prstGeom>
          <a:noFill/>
          <a:ln/>
        </p:spPr>
        <p:txBody>
          <a:bodyPr wrap="none" lIns="0" tIns="0" rIns="0" bIns="0" rtlCol="0" anchor="t"/>
          <a:lstStyle/>
          <a:p>
            <a:pPr marL="0" indent="0" algn="ctr">
              <a:lnSpc>
                <a:spcPts val="1300"/>
              </a:lnSpc>
              <a:buNone/>
            </a:pPr>
            <a:r>
              <a:rPr lang="en-US" b="1" dirty="0">
                <a:solidFill>
                  <a:srgbClr val="272525"/>
                </a:solidFill>
                <a:latin typeface="Inter Bold" pitchFamily="34" charset="0"/>
                <a:ea typeface="Inter Bold" pitchFamily="34" charset="-122"/>
                <a:cs typeface="Inter Bold" pitchFamily="34" charset="-120"/>
              </a:rPr>
              <a:t>5</a:t>
            </a:r>
            <a:endParaRPr lang="en-US" dirty="0"/>
          </a:p>
        </p:txBody>
      </p:sp>
      <p:sp>
        <p:nvSpPr>
          <p:cNvPr id="27" name="Text 25"/>
          <p:cNvSpPr/>
          <p:nvPr/>
        </p:nvSpPr>
        <p:spPr>
          <a:xfrm>
            <a:off x="4421446" y="5653490"/>
            <a:ext cx="2523337" cy="315497"/>
          </a:xfrm>
          <a:prstGeom prst="rect">
            <a:avLst/>
          </a:prstGeom>
          <a:noFill/>
          <a:ln/>
        </p:spPr>
        <p:txBody>
          <a:bodyPr wrap="none" lIns="0" tIns="0" rIns="0" bIns="0" rtlCol="0" anchor="t"/>
          <a:lstStyle/>
          <a:p>
            <a:pPr marL="0" indent="0" algn="r">
              <a:lnSpc>
                <a:spcPts val="1350"/>
              </a:lnSpc>
              <a:buNone/>
            </a:pPr>
            <a:r>
              <a:rPr lang="en-US" b="1" dirty="0">
                <a:solidFill>
                  <a:srgbClr val="272525"/>
                </a:solidFill>
                <a:latin typeface="Inter Bold" pitchFamily="34" charset="0"/>
                <a:ea typeface="Inter Bold" pitchFamily="34" charset="-122"/>
                <a:cs typeface="Inter Bold" pitchFamily="34" charset="-120"/>
              </a:rPr>
              <a:t>Phase 5: Deployment</a:t>
            </a:r>
            <a:endParaRPr lang="en-US" dirty="0"/>
          </a:p>
        </p:txBody>
      </p:sp>
      <p:sp>
        <p:nvSpPr>
          <p:cNvPr id="28" name="Text 26"/>
          <p:cNvSpPr/>
          <p:nvPr/>
        </p:nvSpPr>
        <p:spPr>
          <a:xfrm>
            <a:off x="3362622" y="5895295"/>
            <a:ext cx="3622849" cy="659083"/>
          </a:xfrm>
          <a:prstGeom prst="rect">
            <a:avLst/>
          </a:prstGeom>
          <a:noFill/>
          <a:ln/>
        </p:spPr>
        <p:txBody>
          <a:bodyPr vert="horz" wrap="square" lIns="0" tIns="0" rIns="0" bIns="0" rtlCol="0" anchor="t"/>
          <a:lstStyle/>
          <a:p>
            <a:pPr marL="0" indent="0" algn="r">
              <a:lnSpc>
                <a:spcPts val="1400"/>
              </a:lnSpc>
              <a:buNone/>
            </a:pPr>
            <a:r>
              <a:rPr lang="en-US" sz="1600" dirty="0">
                <a:solidFill>
                  <a:srgbClr val="272525"/>
                </a:solidFill>
                <a:latin typeface="Inter" pitchFamily="34" charset="0"/>
                <a:ea typeface="Inter" pitchFamily="34" charset="-122"/>
                <a:cs typeface="Inter" pitchFamily="34" charset="-120"/>
              </a:rPr>
              <a:t>Provide a Flask-based web interface to present optimized schedules to operators.</a:t>
            </a:r>
            <a:endParaRPr lang="en-US" sz="1600" dirty="0"/>
          </a:p>
        </p:txBody>
      </p:sp>
      <p:pic>
        <p:nvPicPr>
          <p:cNvPr id="29" name="Picture 28">
            <a:extLst>
              <a:ext uri="{FF2B5EF4-FFF2-40B4-BE49-F238E27FC236}">
                <a16:creationId xmlns:a16="http://schemas.microsoft.com/office/drawing/2014/main" id="{9C2CFF8C-C280-247D-BE23-D41EDBDFD855}"/>
              </a:ext>
            </a:extLst>
          </p:cNvPr>
          <p:cNvPicPr>
            <a:picLocks noChangeAspect="1"/>
          </p:cNvPicPr>
          <p:nvPr/>
        </p:nvPicPr>
        <p:blipFill>
          <a:blip r:embed="rId3"/>
          <a:stretch>
            <a:fillRect/>
          </a:stretch>
        </p:blipFill>
        <p:spPr>
          <a:xfrm>
            <a:off x="11742234" y="7611090"/>
            <a:ext cx="2847260" cy="5566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BCE3D2-B875-D901-FBBB-D0E8B2BFBD9D}"/>
              </a:ext>
            </a:extLst>
          </p:cNvPr>
          <p:cNvPicPr>
            <a:picLocks noChangeAspect="1"/>
          </p:cNvPicPr>
          <p:nvPr/>
        </p:nvPicPr>
        <p:blipFill>
          <a:blip r:embed="rId2"/>
          <a:stretch>
            <a:fillRect/>
          </a:stretch>
        </p:blipFill>
        <p:spPr>
          <a:xfrm>
            <a:off x="357187" y="2681287"/>
            <a:ext cx="13916025" cy="2867025"/>
          </a:xfrm>
          <a:prstGeom prst="rect">
            <a:avLst/>
          </a:prstGeom>
        </p:spPr>
      </p:pic>
      <p:sp>
        <p:nvSpPr>
          <p:cNvPr id="4" name="TextBox 3">
            <a:extLst>
              <a:ext uri="{FF2B5EF4-FFF2-40B4-BE49-F238E27FC236}">
                <a16:creationId xmlns:a16="http://schemas.microsoft.com/office/drawing/2014/main" id="{D888F86F-6663-FB41-EF5B-E891AA05833F}"/>
              </a:ext>
            </a:extLst>
          </p:cNvPr>
          <p:cNvSpPr txBox="1"/>
          <p:nvPr/>
        </p:nvSpPr>
        <p:spPr>
          <a:xfrm>
            <a:off x="2230244" y="1103971"/>
            <a:ext cx="3853363" cy="369332"/>
          </a:xfrm>
          <a:prstGeom prst="rect">
            <a:avLst/>
          </a:prstGeom>
          <a:noFill/>
        </p:spPr>
        <p:txBody>
          <a:bodyPr wrap="none" rtlCol="0">
            <a:spAutoFit/>
          </a:bodyPr>
          <a:lstStyle/>
          <a:p>
            <a:r>
              <a:rPr lang="en-US" b="1" dirty="0"/>
              <a:t>Gantt Chart of Phases of Development</a:t>
            </a:r>
          </a:p>
        </p:txBody>
      </p:sp>
      <p:pic>
        <p:nvPicPr>
          <p:cNvPr id="5" name="Picture 4">
            <a:extLst>
              <a:ext uri="{FF2B5EF4-FFF2-40B4-BE49-F238E27FC236}">
                <a16:creationId xmlns:a16="http://schemas.microsoft.com/office/drawing/2014/main" id="{B85C98EA-FB85-2F0B-3874-C6A94EEBA9F1}"/>
              </a:ext>
            </a:extLst>
          </p:cNvPr>
          <p:cNvPicPr>
            <a:picLocks noChangeAspect="1"/>
          </p:cNvPicPr>
          <p:nvPr/>
        </p:nvPicPr>
        <p:blipFill>
          <a:blip r:embed="rId3"/>
          <a:stretch>
            <a:fillRect/>
          </a:stretch>
        </p:blipFill>
        <p:spPr>
          <a:xfrm>
            <a:off x="11742234" y="7611090"/>
            <a:ext cx="2847260" cy="556603"/>
          </a:xfrm>
          <a:prstGeom prst="rect">
            <a:avLst/>
          </a:prstGeom>
        </p:spPr>
      </p:pic>
    </p:spTree>
    <p:extLst>
      <p:ext uri="{BB962C8B-B14F-4D97-AF65-F5344CB8AC3E}">
        <p14:creationId xmlns:p14="http://schemas.microsoft.com/office/powerpoint/2010/main" val="277815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42236" y="755094"/>
            <a:ext cx="5678805" cy="662821"/>
          </a:xfrm>
          <a:prstGeom prst="rect">
            <a:avLst/>
          </a:prstGeom>
          <a:noFill/>
          <a:ln/>
        </p:spPr>
        <p:txBody>
          <a:bodyPr wrap="none" lIns="0" tIns="0" rIns="0" bIns="0" rtlCol="0" anchor="t"/>
          <a:lstStyle/>
          <a:p>
            <a:pPr marL="0" indent="0" algn="l">
              <a:lnSpc>
                <a:spcPts val="5200"/>
              </a:lnSpc>
              <a:buNone/>
            </a:pPr>
            <a:r>
              <a:rPr lang="en-US" sz="4150" b="1" dirty="0">
                <a:solidFill>
                  <a:srgbClr val="000000"/>
                </a:solidFill>
                <a:latin typeface="Inter Bold" pitchFamily="34" charset="0"/>
                <a:ea typeface="Inter Bold" pitchFamily="34" charset="-122"/>
                <a:cs typeface="Inter Bold" pitchFamily="34" charset="-120"/>
              </a:rPr>
              <a:t>System Requirements</a:t>
            </a:r>
            <a:endParaRPr lang="en-US" sz="4150" dirty="0"/>
          </a:p>
        </p:txBody>
      </p:sp>
      <p:sp>
        <p:nvSpPr>
          <p:cNvPr id="3" name="Text 1"/>
          <p:cNvSpPr/>
          <p:nvPr/>
        </p:nvSpPr>
        <p:spPr>
          <a:xfrm>
            <a:off x="742236" y="1948101"/>
            <a:ext cx="3862387" cy="397669"/>
          </a:xfrm>
          <a:prstGeom prst="rect">
            <a:avLst/>
          </a:prstGeom>
          <a:noFill/>
          <a:ln/>
        </p:spPr>
        <p:txBody>
          <a:bodyPr wrap="none" lIns="0" tIns="0" rIns="0" bIns="0" rtlCol="0" anchor="t"/>
          <a:lstStyle/>
          <a:p>
            <a:pPr marL="0" indent="0" algn="l">
              <a:lnSpc>
                <a:spcPts val="3100"/>
              </a:lnSpc>
              <a:buNone/>
            </a:pPr>
            <a:r>
              <a:rPr lang="en-US" sz="2500" b="1" dirty="0">
                <a:solidFill>
                  <a:srgbClr val="000000"/>
                </a:solidFill>
                <a:latin typeface="Inter Bold" pitchFamily="34" charset="0"/>
                <a:ea typeface="Inter Bold" pitchFamily="34" charset="-122"/>
                <a:cs typeface="Inter Bold" pitchFamily="34" charset="-120"/>
              </a:rPr>
              <a:t>Functional Requirements</a:t>
            </a:r>
            <a:endParaRPr lang="en-US" sz="2500" dirty="0"/>
          </a:p>
        </p:txBody>
      </p:sp>
      <p:sp>
        <p:nvSpPr>
          <p:cNvPr id="4" name="Shape 2"/>
          <p:cNvSpPr/>
          <p:nvPr/>
        </p:nvSpPr>
        <p:spPr>
          <a:xfrm>
            <a:off x="742236" y="2701052"/>
            <a:ext cx="105966" cy="105966"/>
          </a:xfrm>
          <a:prstGeom prst="roundRect">
            <a:avLst>
              <a:gd name="adj" fmla="val 431459"/>
            </a:avLst>
          </a:prstGeom>
          <a:solidFill>
            <a:srgbClr val="4950BC"/>
          </a:solidFill>
          <a:ln/>
        </p:spPr>
      </p:sp>
      <p:sp>
        <p:nvSpPr>
          <p:cNvPr id="5" name="Text 3"/>
          <p:cNvSpPr/>
          <p:nvPr/>
        </p:nvSpPr>
        <p:spPr>
          <a:xfrm>
            <a:off x="1060252" y="2584371"/>
            <a:ext cx="5996226" cy="678418"/>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Collect train schedule, operational, weather, and crowd data from APIs.</a:t>
            </a:r>
            <a:endParaRPr lang="en-US" sz="1650" dirty="0"/>
          </a:p>
        </p:txBody>
      </p:sp>
      <p:sp>
        <p:nvSpPr>
          <p:cNvPr id="6" name="Shape 4"/>
          <p:cNvSpPr/>
          <p:nvPr/>
        </p:nvSpPr>
        <p:spPr>
          <a:xfrm>
            <a:off x="742236" y="3803571"/>
            <a:ext cx="105966" cy="105966"/>
          </a:xfrm>
          <a:prstGeom prst="roundRect">
            <a:avLst>
              <a:gd name="adj" fmla="val 431459"/>
            </a:avLst>
          </a:prstGeom>
          <a:solidFill>
            <a:srgbClr val="4950BC"/>
          </a:solidFill>
          <a:ln/>
        </p:spPr>
      </p:sp>
      <p:sp>
        <p:nvSpPr>
          <p:cNvPr id="7" name="Text 5"/>
          <p:cNvSpPr/>
          <p:nvPr/>
        </p:nvSpPr>
        <p:spPr>
          <a:xfrm>
            <a:off x="1060252" y="3686889"/>
            <a:ext cx="5996226" cy="33920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Predict delays using machine learning models.</a:t>
            </a:r>
            <a:endParaRPr lang="en-US" sz="1650" dirty="0"/>
          </a:p>
        </p:txBody>
      </p:sp>
      <p:sp>
        <p:nvSpPr>
          <p:cNvPr id="8" name="Shape 6"/>
          <p:cNvSpPr/>
          <p:nvPr/>
        </p:nvSpPr>
        <p:spPr>
          <a:xfrm>
            <a:off x="742236" y="4566880"/>
            <a:ext cx="105966" cy="105966"/>
          </a:xfrm>
          <a:prstGeom prst="roundRect">
            <a:avLst>
              <a:gd name="adj" fmla="val 431459"/>
            </a:avLst>
          </a:prstGeom>
          <a:solidFill>
            <a:srgbClr val="4950BC"/>
          </a:solidFill>
          <a:ln/>
        </p:spPr>
      </p:sp>
      <p:sp>
        <p:nvSpPr>
          <p:cNvPr id="9" name="Text 7"/>
          <p:cNvSpPr/>
          <p:nvPr/>
        </p:nvSpPr>
        <p:spPr>
          <a:xfrm>
            <a:off x="1060252" y="4450199"/>
            <a:ext cx="5996226" cy="33920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Generate new timetables with reduced cumulative delays.</a:t>
            </a:r>
            <a:endParaRPr lang="en-US" sz="1650" dirty="0"/>
          </a:p>
        </p:txBody>
      </p:sp>
      <p:sp>
        <p:nvSpPr>
          <p:cNvPr id="10" name="Shape 8"/>
          <p:cNvSpPr/>
          <p:nvPr/>
        </p:nvSpPr>
        <p:spPr>
          <a:xfrm>
            <a:off x="742236" y="5330190"/>
            <a:ext cx="105966" cy="105966"/>
          </a:xfrm>
          <a:prstGeom prst="roundRect">
            <a:avLst>
              <a:gd name="adj" fmla="val 431459"/>
            </a:avLst>
          </a:prstGeom>
          <a:solidFill>
            <a:srgbClr val="4950BC"/>
          </a:solidFill>
          <a:ln/>
        </p:spPr>
      </p:sp>
      <p:sp>
        <p:nvSpPr>
          <p:cNvPr id="11" name="Text 9"/>
          <p:cNvSpPr/>
          <p:nvPr/>
        </p:nvSpPr>
        <p:spPr>
          <a:xfrm>
            <a:off x="1060252" y="5213509"/>
            <a:ext cx="5996226" cy="339209"/>
          </a:xfrm>
          <a:prstGeom prst="rect">
            <a:avLst/>
          </a:prstGeom>
          <a:noFill/>
          <a:ln/>
        </p:spPr>
        <p:txBody>
          <a:bodyPr wrap="non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Display tentative schedules through a web interface.</a:t>
            </a:r>
            <a:endParaRPr lang="en-US" sz="1650" dirty="0"/>
          </a:p>
        </p:txBody>
      </p:sp>
      <p:sp>
        <p:nvSpPr>
          <p:cNvPr id="12" name="Text 10"/>
          <p:cNvSpPr/>
          <p:nvPr/>
        </p:nvSpPr>
        <p:spPr>
          <a:xfrm>
            <a:off x="7581543" y="1948101"/>
            <a:ext cx="4646890" cy="397669"/>
          </a:xfrm>
          <a:prstGeom prst="rect">
            <a:avLst/>
          </a:prstGeom>
          <a:noFill/>
          <a:ln/>
        </p:spPr>
        <p:txBody>
          <a:bodyPr wrap="none" lIns="0" tIns="0" rIns="0" bIns="0" rtlCol="0" anchor="t"/>
          <a:lstStyle/>
          <a:p>
            <a:pPr marL="0" indent="0" algn="l">
              <a:lnSpc>
                <a:spcPts val="3100"/>
              </a:lnSpc>
              <a:buNone/>
            </a:pPr>
            <a:r>
              <a:rPr lang="en-US" sz="2500" b="1" dirty="0">
                <a:solidFill>
                  <a:srgbClr val="000000"/>
                </a:solidFill>
                <a:latin typeface="Inter Bold" pitchFamily="34" charset="0"/>
                <a:ea typeface="Inter Bold" pitchFamily="34" charset="-122"/>
                <a:cs typeface="Inter Bold" pitchFamily="34" charset="-120"/>
              </a:rPr>
              <a:t>Non-Functional Requirements</a:t>
            </a:r>
            <a:endParaRPr lang="en-US" sz="2500" dirty="0"/>
          </a:p>
        </p:txBody>
      </p:sp>
      <p:sp>
        <p:nvSpPr>
          <p:cNvPr id="13" name="Shape 11"/>
          <p:cNvSpPr/>
          <p:nvPr/>
        </p:nvSpPr>
        <p:spPr>
          <a:xfrm>
            <a:off x="7581543" y="2701052"/>
            <a:ext cx="105966" cy="105966"/>
          </a:xfrm>
          <a:prstGeom prst="roundRect">
            <a:avLst>
              <a:gd name="adj" fmla="val 431459"/>
            </a:avLst>
          </a:prstGeom>
          <a:solidFill>
            <a:srgbClr val="4950BC"/>
          </a:solidFill>
          <a:ln/>
        </p:spPr>
      </p:sp>
      <p:sp>
        <p:nvSpPr>
          <p:cNvPr id="14" name="Text 12"/>
          <p:cNvSpPr/>
          <p:nvPr/>
        </p:nvSpPr>
        <p:spPr>
          <a:xfrm>
            <a:off x="7899559" y="2584371"/>
            <a:ext cx="5996226" cy="339209"/>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Scalability:</a:t>
            </a:r>
            <a:r>
              <a:rPr lang="en-US" sz="1650" dirty="0">
                <a:solidFill>
                  <a:srgbClr val="272525"/>
                </a:solidFill>
                <a:latin typeface="Inter" pitchFamily="34" charset="0"/>
                <a:ea typeface="Inter" pitchFamily="34" charset="-122"/>
                <a:cs typeface="Inter" pitchFamily="34" charset="-120"/>
              </a:rPr>
              <a:t> Handle multiple trains and stations efficiently.</a:t>
            </a:r>
            <a:endParaRPr lang="en-US" sz="1650" dirty="0"/>
          </a:p>
        </p:txBody>
      </p:sp>
      <p:sp>
        <p:nvSpPr>
          <p:cNvPr id="15" name="Shape 13"/>
          <p:cNvSpPr/>
          <p:nvPr/>
        </p:nvSpPr>
        <p:spPr>
          <a:xfrm>
            <a:off x="7581543" y="3464362"/>
            <a:ext cx="105966" cy="105966"/>
          </a:xfrm>
          <a:prstGeom prst="roundRect">
            <a:avLst>
              <a:gd name="adj" fmla="val 431459"/>
            </a:avLst>
          </a:prstGeom>
          <a:solidFill>
            <a:srgbClr val="4950BC"/>
          </a:solidFill>
          <a:ln/>
        </p:spPr>
      </p:sp>
      <p:sp>
        <p:nvSpPr>
          <p:cNvPr id="16" name="Text 14"/>
          <p:cNvSpPr/>
          <p:nvPr/>
        </p:nvSpPr>
        <p:spPr>
          <a:xfrm>
            <a:off x="7899559" y="3347680"/>
            <a:ext cx="5996226" cy="339209"/>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Reliability:</a:t>
            </a:r>
            <a:r>
              <a:rPr lang="en-US" sz="1650" dirty="0">
                <a:solidFill>
                  <a:srgbClr val="272525"/>
                </a:solidFill>
                <a:latin typeface="Inter" pitchFamily="34" charset="0"/>
                <a:ea typeface="Inter" pitchFamily="34" charset="-122"/>
                <a:cs typeface="Inter" pitchFamily="34" charset="-120"/>
              </a:rPr>
              <a:t> Consistent and robust predictions.</a:t>
            </a:r>
            <a:endParaRPr lang="en-US" sz="1650" dirty="0"/>
          </a:p>
        </p:txBody>
      </p:sp>
      <p:sp>
        <p:nvSpPr>
          <p:cNvPr id="17" name="Shape 15"/>
          <p:cNvSpPr/>
          <p:nvPr/>
        </p:nvSpPr>
        <p:spPr>
          <a:xfrm>
            <a:off x="7581543" y="4227671"/>
            <a:ext cx="105966" cy="105966"/>
          </a:xfrm>
          <a:prstGeom prst="roundRect">
            <a:avLst>
              <a:gd name="adj" fmla="val 431459"/>
            </a:avLst>
          </a:prstGeom>
          <a:solidFill>
            <a:srgbClr val="4950BC"/>
          </a:solidFill>
          <a:ln/>
        </p:spPr>
      </p:sp>
      <p:sp>
        <p:nvSpPr>
          <p:cNvPr id="18" name="Text 16"/>
          <p:cNvSpPr/>
          <p:nvPr/>
        </p:nvSpPr>
        <p:spPr>
          <a:xfrm>
            <a:off x="7899559" y="4110990"/>
            <a:ext cx="5996226" cy="339209"/>
          </a:xfrm>
          <a:prstGeom prst="rect">
            <a:avLst/>
          </a:prstGeom>
          <a:noFill/>
          <a:ln/>
        </p:spPr>
        <p:txBody>
          <a:bodyPr wrap="non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Usability:</a:t>
            </a:r>
            <a:r>
              <a:rPr lang="en-US" sz="1650" dirty="0">
                <a:solidFill>
                  <a:srgbClr val="272525"/>
                </a:solidFill>
                <a:latin typeface="Inter" pitchFamily="34" charset="0"/>
                <a:ea typeface="Inter" pitchFamily="34" charset="-122"/>
                <a:cs typeface="Inter" pitchFamily="34" charset="-120"/>
              </a:rPr>
              <a:t> User-friendly interface for operators.</a:t>
            </a:r>
            <a:endParaRPr lang="en-US" sz="1650" dirty="0"/>
          </a:p>
        </p:txBody>
      </p:sp>
      <p:sp>
        <p:nvSpPr>
          <p:cNvPr id="19" name="Shape 17"/>
          <p:cNvSpPr/>
          <p:nvPr/>
        </p:nvSpPr>
        <p:spPr>
          <a:xfrm>
            <a:off x="7581543" y="4990981"/>
            <a:ext cx="105966" cy="105966"/>
          </a:xfrm>
          <a:prstGeom prst="roundRect">
            <a:avLst>
              <a:gd name="adj" fmla="val 431459"/>
            </a:avLst>
          </a:prstGeom>
          <a:solidFill>
            <a:srgbClr val="4950BC"/>
          </a:solidFill>
          <a:ln/>
        </p:spPr>
      </p:sp>
      <p:sp>
        <p:nvSpPr>
          <p:cNvPr id="20" name="Text 18"/>
          <p:cNvSpPr/>
          <p:nvPr/>
        </p:nvSpPr>
        <p:spPr>
          <a:xfrm>
            <a:off x="7899559" y="4874300"/>
            <a:ext cx="5996226" cy="678418"/>
          </a:xfrm>
          <a:prstGeom prst="rect">
            <a:avLst/>
          </a:prstGeom>
          <a:noFill/>
          <a:ln/>
        </p:spPr>
        <p:txBody>
          <a:bodyPr wrap="square" lIns="0" tIns="0" rIns="0" bIns="0" rtlCol="0" anchor="t"/>
          <a:lstStyle/>
          <a:p>
            <a:pPr marL="0" indent="0" algn="l">
              <a:lnSpc>
                <a:spcPts val="2650"/>
              </a:lnSpc>
              <a:buNone/>
            </a:pPr>
            <a:r>
              <a:rPr lang="en-US" sz="1650" b="1" dirty="0">
                <a:solidFill>
                  <a:srgbClr val="272525"/>
                </a:solidFill>
                <a:latin typeface="Inter" pitchFamily="34" charset="0"/>
                <a:ea typeface="Inter" pitchFamily="34" charset="-122"/>
                <a:cs typeface="Inter" pitchFamily="34" charset="-120"/>
              </a:rPr>
              <a:t>Efficiency:</a:t>
            </a:r>
            <a:r>
              <a:rPr lang="en-US" sz="1650" dirty="0">
                <a:solidFill>
                  <a:srgbClr val="272525"/>
                </a:solidFill>
                <a:latin typeface="Inter" pitchFamily="34" charset="0"/>
                <a:ea typeface="Inter" pitchFamily="34" charset="-122"/>
                <a:cs typeface="Inter" pitchFamily="34" charset="-120"/>
              </a:rPr>
              <a:t> Minimal computational overhead for real-time processing.</a:t>
            </a:r>
            <a:endParaRPr lang="en-US" sz="1650" dirty="0"/>
          </a:p>
        </p:txBody>
      </p:sp>
      <p:sp>
        <p:nvSpPr>
          <p:cNvPr id="21" name="Shape 19"/>
          <p:cNvSpPr/>
          <p:nvPr/>
        </p:nvSpPr>
        <p:spPr>
          <a:xfrm>
            <a:off x="742236" y="6029920"/>
            <a:ext cx="13145929" cy="1444466"/>
          </a:xfrm>
          <a:prstGeom prst="roundRect">
            <a:avLst>
              <a:gd name="adj" fmla="val 6167"/>
            </a:avLst>
          </a:prstGeom>
          <a:solidFill>
            <a:srgbClr val="B6D6FC"/>
          </a:solidFill>
          <a:ln/>
        </p:spPr>
      </p:sp>
      <p:pic>
        <p:nvPicPr>
          <p:cNvPr id="22" name="Image 0" descr="preencoded.png"/>
          <p:cNvPicPr>
            <a:picLocks noChangeAspect="1"/>
          </p:cNvPicPr>
          <p:nvPr/>
        </p:nvPicPr>
        <p:blipFill>
          <a:blip r:embed="rId3"/>
          <a:stretch>
            <a:fillRect/>
          </a:stretch>
        </p:blipFill>
        <p:spPr>
          <a:xfrm>
            <a:off x="954286" y="6322100"/>
            <a:ext cx="331351" cy="265033"/>
          </a:xfrm>
          <a:prstGeom prst="rect">
            <a:avLst/>
          </a:prstGeom>
        </p:spPr>
      </p:pic>
      <p:sp>
        <p:nvSpPr>
          <p:cNvPr id="23" name="Text 20"/>
          <p:cNvSpPr/>
          <p:nvPr/>
        </p:nvSpPr>
        <p:spPr>
          <a:xfrm>
            <a:off x="1497687" y="6294953"/>
            <a:ext cx="4747498" cy="331351"/>
          </a:xfrm>
          <a:prstGeom prst="rect">
            <a:avLst/>
          </a:prstGeom>
          <a:noFill/>
          <a:ln/>
        </p:spPr>
        <p:txBody>
          <a:bodyPr wrap="none" lIns="0" tIns="0" rIns="0" bIns="0" rtlCol="0" anchor="t"/>
          <a:lstStyle/>
          <a:p>
            <a:pPr marL="0" indent="0" algn="l">
              <a:lnSpc>
                <a:spcPts val="2600"/>
              </a:lnSpc>
              <a:buNone/>
            </a:pPr>
            <a:r>
              <a:rPr lang="en-US" sz="2050" b="1" dirty="0">
                <a:solidFill>
                  <a:srgbClr val="000000"/>
                </a:solidFill>
                <a:latin typeface="Inter Bold" pitchFamily="34" charset="0"/>
                <a:ea typeface="Inter Bold" pitchFamily="34" charset="-122"/>
                <a:cs typeface="Inter Bold" pitchFamily="34" charset="-120"/>
              </a:rPr>
              <a:t>Hardware &amp; Software Specifications:</a:t>
            </a:r>
            <a:endParaRPr lang="en-US" sz="2050" dirty="0"/>
          </a:p>
        </p:txBody>
      </p:sp>
      <p:sp>
        <p:nvSpPr>
          <p:cNvPr id="24" name="Text 21"/>
          <p:cNvSpPr/>
          <p:nvPr/>
        </p:nvSpPr>
        <p:spPr>
          <a:xfrm>
            <a:off x="1497687" y="6838355"/>
            <a:ext cx="12178427" cy="339209"/>
          </a:xfrm>
          <a:prstGeom prst="rect">
            <a:avLst/>
          </a:prstGeom>
          <a:noFill/>
          <a:ln/>
        </p:spPr>
        <p:txBody>
          <a:bodyPr wrap="none" lIns="0" tIns="0" rIns="0" bIns="0" rtlCol="0" anchor="t"/>
          <a:lstStyle/>
          <a:p>
            <a:pPr marL="0" indent="0" algn="l">
              <a:lnSpc>
                <a:spcPts val="2650"/>
              </a:lnSpc>
              <a:buNone/>
            </a:pPr>
            <a:r>
              <a:rPr lang="en-US" sz="1650" dirty="0">
                <a:solidFill>
                  <a:srgbClr val="000000"/>
                </a:solidFill>
                <a:latin typeface="Inter" pitchFamily="34" charset="0"/>
                <a:ea typeface="Inter" pitchFamily="34" charset="-122"/>
                <a:cs typeface="Inter" pitchFamily="34" charset="-120"/>
              </a:rPr>
              <a:t>Python, Flask, NumPy, Pandas, Scikit-Learn, Weather/Railway APIs. Minimum Intel i5, 8GB RAM.</a:t>
            </a:r>
            <a:endParaRPr lang="en-US" sz="1650" dirty="0"/>
          </a:p>
        </p:txBody>
      </p:sp>
      <p:pic>
        <p:nvPicPr>
          <p:cNvPr id="25" name="Picture 24">
            <a:extLst>
              <a:ext uri="{FF2B5EF4-FFF2-40B4-BE49-F238E27FC236}">
                <a16:creationId xmlns:a16="http://schemas.microsoft.com/office/drawing/2014/main" id="{3AC0E8DA-CA95-E7AE-EF32-9BA0EA124CEB}"/>
              </a:ext>
            </a:extLst>
          </p:cNvPr>
          <p:cNvPicPr>
            <a:picLocks noChangeAspect="1"/>
          </p:cNvPicPr>
          <p:nvPr/>
        </p:nvPicPr>
        <p:blipFill>
          <a:blip r:embed="rId4"/>
          <a:stretch>
            <a:fillRect/>
          </a:stretch>
        </p:blipFill>
        <p:spPr>
          <a:xfrm>
            <a:off x="11742234" y="7611090"/>
            <a:ext cx="2847260" cy="5566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943</Words>
  <Application>Microsoft Office PowerPoint</Application>
  <PresentationFormat>Custom</PresentationFormat>
  <Paragraphs>104</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Arial Black</vt:lpstr>
      <vt:lpstr>Inter</vt:lpstr>
      <vt:lpstr>Inter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Aditya Sharma</cp:lastModifiedBy>
  <cp:revision>7</cp:revision>
  <dcterms:created xsi:type="dcterms:W3CDTF">2025-09-10T04:23:31Z</dcterms:created>
  <dcterms:modified xsi:type="dcterms:W3CDTF">2025-09-12T06:50:53Z</dcterms:modified>
</cp:coreProperties>
</file>